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rgbClr val="DFE7D3"/>
          </a:solidFill>
        </a:fill>
      </a:tcStyle>
    </a:wholeTbl>
    <a:band2H>
      <a:tcTxStyle b="def" i="def"/>
      <a:tcStyle>
        <a:tcBdr/>
        <a:fill>
          <a:solidFill>
            <a:srgbClr val="F0F4EA"/>
          </a:solidFill>
        </a:fill>
      </a:tcStyle>
    </a:band2H>
    <a:firstCol>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1"/>
          </a:solidFill>
        </a:fill>
      </a:tcStyle>
    </a:firstCol>
    <a:la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381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1"/>
          </a:solidFill>
        </a:fill>
      </a:tcStyle>
    </a:lastRow>
    <a:fir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381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3"/>
          </a:solidFill>
        </a:fill>
      </a:tcStyle>
    </a:firstCol>
    <a:la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381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3"/>
          </a:solidFill>
        </a:fill>
      </a:tcStyle>
    </a:lastRow>
    <a:fir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381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6"/>
          </a:solidFill>
        </a:fill>
      </a:tcStyle>
    </a:firstCol>
    <a:la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381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6"/>
          </a:solidFill>
        </a:fill>
      </a:tcStyle>
    </a:lastRow>
    <a:fir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381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EFDE3"/>
          </a:solidFill>
        </a:fill>
      </a:tcStyle>
    </a:band2H>
    <a:firstCol>
      <a:tcTxStyle b="on" i="off">
        <a:font>
          <a:latin typeface="Times New Roman"/>
          <a:ea typeface="Times New Roman"/>
          <a:cs typeface="Times New Roman"/>
        </a:font>
        <a:srgbClr val="FEFDE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EFDE3"/>
          </a:solidFill>
        </a:fill>
      </a:tcStyle>
    </a:lastRow>
    <a:firstRow>
      <a:tcTxStyle b="on" i="off">
        <a:font>
          <a:latin typeface="Times New Roman"/>
          <a:ea typeface="Times New Roman"/>
          <a:cs typeface="Times New Roman"/>
        </a:font>
        <a:srgbClr val="FEFDE3"/>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rgbClr val="000000"/>
          </a:solidFill>
        </a:fill>
      </a:tcStyle>
    </a:firstCol>
    <a:la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38100" cap="flat">
              <a:solidFill>
                <a:srgbClr val="FEFDE3"/>
              </a:solidFill>
              <a:prstDash val="solid"/>
              <a:round/>
            </a:ln>
          </a:top>
          <a:bottom>
            <a:ln w="127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rgbClr val="000000"/>
          </a:solidFill>
        </a:fill>
      </a:tcStyle>
    </a:lastRow>
    <a:firstRow>
      <a:tcTxStyle b="on" i="off">
        <a:font>
          <a:latin typeface="Times New Roman"/>
          <a:ea typeface="Times New Roman"/>
          <a:cs typeface="Times New Roman"/>
        </a:font>
        <a:srgbClr val="FEFDE3"/>
      </a:tcTxStyle>
      <a:tcStyle>
        <a:tcBdr>
          <a:left>
            <a:ln w="12700" cap="flat">
              <a:solidFill>
                <a:srgbClr val="FEFDE3"/>
              </a:solidFill>
              <a:prstDash val="solid"/>
              <a:round/>
            </a:ln>
          </a:left>
          <a:right>
            <a:ln w="12700" cap="flat">
              <a:solidFill>
                <a:srgbClr val="FEFDE3"/>
              </a:solidFill>
              <a:prstDash val="solid"/>
              <a:round/>
            </a:ln>
          </a:right>
          <a:top>
            <a:ln w="12700" cap="flat">
              <a:solidFill>
                <a:srgbClr val="FEFDE3"/>
              </a:solidFill>
              <a:prstDash val="solid"/>
              <a:round/>
            </a:ln>
          </a:top>
          <a:bottom>
            <a:ln w="38100" cap="flat">
              <a:solidFill>
                <a:srgbClr val="FEFDE3"/>
              </a:solidFill>
              <a:prstDash val="solid"/>
              <a:round/>
            </a:ln>
          </a:bottom>
          <a:insideH>
            <a:ln w="12700" cap="flat">
              <a:solidFill>
                <a:srgbClr val="FEFDE3"/>
              </a:solidFill>
              <a:prstDash val="solid"/>
              <a:round/>
            </a:ln>
          </a:insideH>
          <a:insideV>
            <a:ln w="12700" cap="flat">
              <a:solidFill>
                <a:srgbClr val="FEFDE3"/>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p:nvPr>
            <p:ph type="sldImg"/>
          </p:nvPr>
        </p:nvSpPr>
        <p:spPr>
          <a:xfrm>
            <a:off x="1143000" y="685800"/>
            <a:ext cx="4572000" cy="3429000"/>
          </a:xfrm>
          <a:prstGeom prst="rect">
            <a:avLst/>
          </a:prstGeom>
        </p:spPr>
        <p:txBody>
          <a:bodyPr/>
          <a:lstStyle/>
          <a:p>
            <a:pPr/>
          </a:p>
        </p:txBody>
      </p:sp>
      <p:sp>
        <p:nvSpPr>
          <p:cNvPr id="37" name="Shape 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Default">
    <p:spTree>
      <p:nvGrpSpPr>
        <p:cNvPr id="1" name=""/>
        <p:cNvGrpSpPr/>
        <p:nvPr/>
      </p:nvGrpSpPr>
      <p:grpSpPr>
        <a:xfrm>
          <a:off x="0" y="0"/>
          <a:ext cx="0" cy="0"/>
          <a:chOff x="0" y="0"/>
          <a:chExt cx="0" cy="0"/>
        </a:xfrm>
      </p:grpSpPr>
      <p:sp>
        <p:nvSpPr>
          <p:cNvPr id="15" name="Rectángulo"/>
          <p:cNvSpPr/>
          <p:nvPr/>
        </p:nvSpPr>
        <p:spPr>
          <a:xfrm>
            <a:off x="528637" y="201612"/>
            <a:ext cx="8397876" cy="6467476"/>
          </a:xfrm>
          <a:prstGeom prst="rect">
            <a:avLst/>
          </a:prstGeom>
          <a:blipFill>
            <a:blip r:embed="rId2"/>
          </a:blipFill>
          <a:ln w="12700">
            <a:miter lim="400000"/>
          </a:ln>
        </p:spPr>
        <p:txBody>
          <a:bodyPr lIns="45719" rIns="45719" anchor="ctr"/>
          <a:lstStyle/>
          <a:p>
            <a:pPr algn="ctr"/>
          </a:p>
        </p:txBody>
      </p:sp>
      <p:pic>
        <p:nvPicPr>
          <p:cNvPr id="16" name="minispir.png" descr="minispir.png"/>
          <p:cNvPicPr>
            <a:picLocks noChangeAspect="1"/>
          </p:cNvPicPr>
          <p:nvPr/>
        </p:nvPicPr>
        <p:blipFill>
          <a:blip r:embed="rId3">
            <a:extLst/>
          </a:blip>
          <a:stretch>
            <a:fillRect/>
          </a:stretch>
        </p:blipFill>
        <p:spPr>
          <a:xfrm>
            <a:off x="0" y="50800"/>
            <a:ext cx="1181100" cy="4286250"/>
          </a:xfrm>
          <a:prstGeom prst="rect">
            <a:avLst/>
          </a:prstGeom>
          <a:ln w="12700">
            <a:miter lim="400000"/>
          </a:ln>
        </p:spPr>
      </p:pic>
      <p:sp>
        <p:nvSpPr>
          <p:cNvPr id="17" name="Rectángulo"/>
          <p:cNvSpPr/>
          <p:nvPr/>
        </p:nvSpPr>
        <p:spPr>
          <a:xfrm>
            <a:off x="596900" y="4130675"/>
            <a:ext cx="1041400" cy="457200"/>
          </a:xfrm>
          <a:prstGeom prst="rect">
            <a:avLst/>
          </a:prstGeom>
          <a:blipFill>
            <a:blip r:embed="rId2"/>
          </a:blipFill>
          <a:ln w="12700">
            <a:miter lim="400000"/>
          </a:ln>
        </p:spPr>
        <p:txBody>
          <a:bodyPr lIns="45719" rIns="45719" anchor="ctr"/>
          <a:lstStyle/>
          <a:p>
            <a:pPr algn="ctr"/>
          </a:p>
        </p:txBody>
      </p:sp>
      <p:pic>
        <p:nvPicPr>
          <p:cNvPr id="18" name="minispir.png" descr="minispir.png"/>
          <p:cNvPicPr>
            <a:picLocks noChangeAspect="1"/>
          </p:cNvPicPr>
          <p:nvPr/>
        </p:nvPicPr>
        <p:blipFill>
          <a:blip r:embed="rId3">
            <a:extLst/>
          </a:blip>
          <a:srcRect l="0" t="39999" r="0" b="0"/>
          <a:stretch>
            <a:fillRect/>
          </a:stretch>
        </p:blipFill>
        <p:spPr>
          <a:xfrm>
            <a:off x="0" y="4222749"/>
            <a:ext cx="1181100" cy="2571751"/>
          </a:xfrm>
          <a:prstGeom prst="rect">
            <a:avLst/>
          </a:prstGeom>
          <a:ln w="12700">
            <a:miter lim="400000"/>
          </a:ln>
        </p:spPr>
      </p:pic>
      <p:sp>
        <p:nvSpPr>
          <p:cNvPr id="19" name="Texto del título"/>
          <p:cNvSpPr txBox="1"/>
          <p:nvPr>
            <p:ph type="title"/>
          </p:nvPr>
        </p:nvSpPr>
        <p:spPr>
          <a:xfrm>
            <a:off x="914400" y="2057400"/>
            <a:ext cx="7721600" cy="1143000"/>
          </a:xfrm>
          <a:prstGeom prst="rect">
            <a:avLst/>
          </a:prstGeom>
        </p:spPr>
        <p:txBody>
          <a:bodyPr/>
          <a:lstStyle/>
          <a:p>
            <a:pPr/>
            <a:r>
              <a:t>Texto del título</a:t>
            </a:r>
          </a:p>
        </p:txBody>
      </p:sp>
      <p:sp>
        <p:nvSpPr>
          <p:cNvPr id="20" name="Nivel de texto 1…"/>
          <p:cNvSpPr txBox="1"/>
          <p:nvPr>
            <p:ph type="body" sz="quarter" idx="1"/>
          </p:nvPr>
        </p:nvSpPr>
        <p:spPr>
          <a:xfrm>
            <a:off x="1625600" y="3886200"/>
            <a:ext cx="6400800" cy="177165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Nivel de texto 1</a:t>
            </a:r>
          </a:p>
          <a:p>
            <a:pPr lvl="1"/>
            <a:r>
              <a:t>Nivel de texto 2</a:t>
            </a:r>
          </a:p>
          <a:p>
            <a:pPr lvl="2"/>
            <a:r>
              <a:t>Nivel de texto 3</a:t>
            </a:r>
          </a:p>
          <a:p>
            <a:pPr lvl="3"/>
            <a:r>
              <a:t>Nivel de texto 4</a:t>
            </a:r>
          </a:p>
          <a:p>
            <a:pPr lvl="4"/>
            <a:r>
              <a:t>Nivel de texto 5</a:t>
            </a:r>
          </a:p>
        </p:txBody>
      </p:sp>
      <p:sp>
        <p:nvSpPr>
          <p:cNvPr id="21" name="Número de diapositiva"/>
          <p:cNvSpPr txBox="1"/>
          <p:nvPr>
            <p:ph type="sldNum" sz="quarter" idx="2"/>
          </p:nvPr>
        </p:nvSpPr>
        <p:spPr>
          <a:xfrm>
            <a:off x="8574722" y="6096000"/>
            <a:ext cx="281941" cy="28708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8" name="Texto del título"/>
          <p:cNvSpPr txBox="1"/>
          <p:nvPr>
            <p:ph type="title"/>
          </p:nvPr>
        </p:nvSpPr>
        <p:spPr>
          <a:prstGeom prst="rect">
            <a:avLst/>
          </a:prstGeom>
        </p:spPr>
        <p:txBody>
          <a:bodyPr/>
          <a:lstStyle/>
          <a:p>
            <a:pPr/>
            <a:r>
              <a:t>Texto del título</a:t>
            </a:r>
          </a:p>
        </p:txBody>
      </p:sp>
      <p:sp>
        <p:nvSpPr>
          <p:cNvPr id="29"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3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06D58"/>
        </a:solidFill>
      </p:bgPr>
    </p:bg>
    <p:spTree>
      <p:nvGrpSpPr>
        <p:cNvPr id="1" name=""/>
        <p:cNvGrpSpPr/>
        <p:nvPr/>
      </p:nvGrpSpPr>
      <p:grpSpPr>
        <a:xfrm>
          <a:off x="0" y="0"/>
          <a:ext cx="0" cy="0"/>
          <a:chOff x="0" y="0"/>
          <a:chExt cx="0" cy="0"/>
        </a:xfrm>
      </p:grpSpPr>
      <p:sp>
        <p:nvSpPr>
          <p:cNvPr id="2" name="Rectángulo"/>
          <p:cNvSpPr/>
          <p:nvPr/>
        </p:nvSpPr>
        <p:spPr>
          <a:xfrm>
            <a:off x="609600" y="228599"/>
            <a:ext cx="8239125" cy="6391277"/>
          </a:xfrm>
          <a:prstGeom prst="rect">
            <a:avLst/>
          </a:prstGeom>
          <a:solidFill>
            <a:srgbClr val="EDE7E3"/>
          </a:solidFill>
          <a:ln w="12700">
            <a:miter lim="400000"/>
          </a:ln>
        </p:spPr>
        <p:txBody>
          <a:bodyPr lIns="45719" rIns="45719" anchor="ctr"/>
          <a:lstStyle/>
          <a:p>
            <a:pPr algn="ctr"/>
          </a:p>
        </p:txBody>
      </p:sp>
      <p:sp>
        <p:nvSpPr>
          <p:cNvPr id="3" name="Línea"/>
          <p:cNvSpPr/>
          <p:nvPr/>
        </p:nvSpPr>
        <p:spPr>
          <a:xfrm>
            <a:off x="1016000" y="1600200"/>
            <a:ext cx="7670800" cy="0"/>
          </a:xfrm>
          <a:prstGeom prst="line">
            <a:avLst/>
          </a:prstGeom>
          <a:ln w="3175">
            <a:solidFill>
              <a:srgbClr val="CBBD83"/>
            </a:solidFill>
          </a:ln>
        </p:spPr>
        <p:txBody>
          <a:bodyPr lIns="45719" rIns="45719"/>
          <a:lstStyle/>
          <a:p>
            <a:pPr/>
          </a:p>
        </p:txBody>
      </p:sp>
      <p:pic>
        <p:nvPicPr>
          <p:cNvPr id="4" name="minispir.png" descr="minispir.png"/>
          <p:cNvPicPr>
            <a:picLocks noChangeAspect="1"/>
          </p:cNvPicPr>
          <p:nvPr/>
        </p:nvPicPr>
        <p:blipFill>
          <a:blip r:embed="rId2">
            <a:extLst/>
          </a:blip>
          <a:srcRect l="0" t="0" r="0" b="5332"/>
          <a:stretch>
            <a:fillRect/>
          </a:stretch>
        </p:blipFill>
        <p:spPr>
          <a:xfrm>
            <a:off x="0" y="50799"/>
            <a:ext cx="1181100" cy="4057651"/>
          </a:xfrm>
          <a:prstGeom prst="rect">
            <a:avLst/>
          </a:prstGeom>
          <a:ln w="12700">
            <a:miter lim="400000"/>
          </a:ln>
        </p:spPr>
      </p:pic>
      <p:pic>
        <p:nvPicPr>
          <p:cNvPr id="5" name="minispir.png" descr="minispir.png"/>
          <p:cNvPicPr>
            <a:picLocks noChangeAspect="1"/>
          </p:cNvPicPr>
          <p:nvPr/>
        </p:nvPicPr>
        <p:blipFill>
          <a:blip r:embed="rId2">
            <a:extLst/>
          </a:blip>
          <a:srcRect l="0" t="39999" r="0" b="0"/>
          <a:stretch>
            <a:fillRect/>
          </a:stretch>
        </p:blipFill>
        <p:spPr>
          <a:xfrm>
            <a:off x="0" y="4222749"/>
            <a:ext cx="1181100" cy="2571751"/>
          </a:xfrm>
          <a:prstGeom prst="rect">
            <a:avLst/>
          </a:prstGeom>
          <a:ln w="12700">
            <a:miter lim="400000"/>
          </a:ln>
        </p:spPr>
      </p:pic>
      <p:sp>
        <p:nvSpPr>
          <p:cNvPr id="6" name="Texto del título"/>
          <p:cNvSpPr txBox="1"/>
          <p:nvPr>
            <p:ph type="title"/>
          </p:nvPr>
        </p:nvSpPr>
        <p:spPr>
          <a:xfrm>
            <a:off x="1066800" y="381000"/>
            <a:ext cx="76200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7" name="Nivel de texto 1…"/>
          <p:cNvSpPr txBox="1"/>
          <p:nvPr>
            <p:ph type="body" idx="1"/>
          </p:nvPr>
        </p:nvSpPr>
        <p:spPr>
          <a:xfrm>
            <a:off x="1066800" y="1752600"/>
            <a:ext cx="7620000" cy="4114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8" name="Número de diapositiva"/>
          <p:cNvSpPr txBox="1"/>
          <p:nvPr>
            <p:ph type="sldNum" sz="quarter" idx="2"/>
          </p:nvPr>
        </p:nvSpPr>
        <p:spPr>
          <a:xfrm>
            <a:off x="8504872" y="6107112"/>
            <a:ext cx="281941" cy="287088"/>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221304"/>
          </a:solidFill>
          <a:uFillTx/>
          <a:latin typeface="Times New Roman"/>
          <a:ea typeface="Times New Roman"/>
          <a:cs typeface="Times New Roman"/>
          <a:sym typeface="Times New Roman"/>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C5942"/>
        </a:solidFill>
      </p:bgPr>
    </p:bg>
    <p:spTree>
      <p:nvGrpSpPr>
        <p:cNvPr id="1" name=""/>
        <p:cNvGrpSpPr/>
        <p:nvPr/>
      </p:nvGrpSpPr>
      <p:grpSpPr>
        <a:xfrm>
          <a:off x="0" y="0"/>
          <a:ext cx="0" cy="0"/>
          <a:chOff x="0" y="0"/>
          <a:chExt cx="0" cy="0"/>
        </a:xfrm>
      </p:grpSpPr>
      <p:pic>
        <p:nvPicPr>
          <p:cNvPr id="39" name="D63EB5CA-2EB3-4288-A10C-60E89758A767-L0-001.jpeg" descr="D63EB5CA-2EB3-4288-A10C-60E89758A767-L0-001.jpeg"/>
          <p:cNvPicPr>
            <a:picLocks noChangeAspect="1"/>
          </p:cNvPicPr>
          <p:nvPr/>
        </p:nvPicPr>
        <p:blipFill>
          <a:blip r:embed="rId2">
            <a:extLst/>
          </a:blip>
          <a:stretch>
            <a:fillRect/>
          </a:stretch>
        </p:blipFill>
        <p:spPr>
          <a:xfrm rot="451318">
            <a:off x="1955459" y="798723"/>
            <a:ext cx="5034145" cy="5260399"/>
          </a:xfrm>
          <a:prstGeom prst="rect">
            <a:avLst/>
          </a:prstGeom>
          <a:ln w="12700">
            <a:miter lim="400000"/>
          </a:ln>
        </p:spPr>
      </p:pic>
      <p:sp>
        <p:nvSpPr>
          <p:cNvPr id="40" name="Federico García Lorca"/>
          <p:cNvSpPr txBox="1"/>
          <p:nvPr>
            <p:ph type="subTitle" sz="quarter" idx="1"/>
          </p:nvPr>
        </p:nvSpPr>
        <p:spPr>
          <a:xfrm>
            <a:off x="1371600" y="216262"/>
            <a:ext cx="6400800" cy="946151"/>
          </a:xfrm>
          <a:prstGeom prst="rect">
            <a:avLst/>
          </a:prstGeom>
        </p:spPr>
        <p:txBody>
          <a:bodyPr/>
          <a:lstStyle>
            <a:lvl1pPr>
              <a:defRPr b="1" sz="4300">
                <a:solidFill>
                  <a:srgbClr val="67AC39"/>
                </a:solidFill>
                <a:latin typeface="Marker Felt"/>
                <a:ea typeface="Marker Felt"/>
                <a:cs typeface="Marker Felt"/>
                <a:sym typeface="Marker Felt"/>
              </a:defRPr>
            </a:lvl1pPr>
          </a:lstStyle>
          <a:p>
            <a:pPr/>
            <a:r>
              <a:t>Federico García Lorca</a:t>
            </a:r>
          </a:p>
        </p:txBody>
      </p:sp>
      <p:grpSp>
        <p:nvGrpSpPr>
          <p:cNvPr id="43" name="Personajes"/>
          <p:cNvGrpSpPr/>
          <p:nvPr/>
        </p:nvGrpSpPr>
        <p:grpSpPr>
          <a:xfrm rot="20623456">
            <a:off x="5995451" y="1182511"/>
            <a:ext cx="2968027" cy="1032591"/>
            <a:chOff x="0" y="0"/>
            <a:chExt cx="2968026" cy="1032590"/>
          </a:xfrm>
        </p:grpSpPr>
        <p:sp>
          <p:nvSpPr>
            <p:cNvPr id="42" name="Personajes"/>
            <p:cNvSpPr txBox="1"/>
            <p:nvPr/>
          </p:nvSpPr>
          <p:spPr>
            <a:xfrm>
              <a:off x="98782" y="98782"/>
              <a:ext cx="2770462" cy="835026"/>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00789" indent="-300789" algn="ctr">
                <a:buSzPct val="100000"/>
                <a:buChar char="-"/>
                <a:defRPr sz="3000">
                  <a:latin typeface="Noteworthy Bold"/>
                  <a:ea typeface="Noteworthy Bold"/>
                  <a:cs typeface="Noteworthy Bold"/>
                  <a:sym typeface="Noteworthy Bold"/>
                </a:defRPr>
              </a:lvl1pPr>
            </a:lstStyle>
            <a:p>
              <a:pPr/>
              <a:r>
                <a:t>Personajes</a:t>
              </a:r>
            </a:p>
          </p:txBody>
        </p:sp>
        <p:pic>
          <p:nvPicPr>
            <p:cNvPr id="41" name="Personajes" descr="Personajes"/>
            <p:cNvPicPr>
              <a:picLocks noChangeAspect="0"/>
            </p:cNvPicPr>
            <p:nvPr/>
          </p:nvPicPr>
          <p:blipFill>
            <a:blip r:embed="rId3">
              <a:extLst/>
            </a:blip>
            <a:stretch>
              <a:fillRect/>
            </a:stretch>
          </p:blipFill>
          <p:spPr>
            <a:xfrm>
              <a:off x="0" y="0"/>
              <a:ext cx="2968027" cy="1032591"/>
            </a:xfrm>
            <a:prstGeom prst="rect">
              <a:avLst/>
            </a:prstGeom>
            <a:effectLst/>
          </p:spPr>
        </p:pic>
      </p:grpSp>
      <p:grpSp>
        <p:nvGrpSpPr>
          <p:cNvPr id="46" name="Estructura"/>
          <p:cNvGrpSpPr/>
          <p:nvPr/>
        </p:nvGrpSpPr>
        <p:grpSpPr>
          <a:xfrm rot="1258011">
            <a:off x="6396858" y="3169374"/>
            <a:ext cx="2631663" cy="1032591"/>
            <a:chOff x="0" y="0"/>
            <a:chExt cx="2631661" cy="1032590"/>
          </a:xfrm>
        </p:grpSpPr>
        <p:sp>
          <p:nvSpPr>
            <p:cNvPr id="45" name="Estructura"/>
            <p:cNvSpPr txBox="1"/>
            <p:nvPr/>
          </p:nvSpPr>
          <p:spPr>
            <a:xfrm>
              <a:off x="98782" y="98782"/>
              <a:ext cx="2434098" cy="835026"/>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00789" indent="-300789" algn="ctr">
                <a:buSzPct val="100000"/>
                <a:buChar char="-"/>
                <a:defRPr sz="3000">
                  <a:latin typeface="Noteworthy Bold"/>
                  <a:ea typeface="Noteworthy Bold"/>
                  <a:cs typeface="Noteworthy Bold"/>
                  <a:sym typeface="Noteworthy Bold"/>
                </a:defRPr>
              </a:lvl1pPr>
            </a:lstStyle>
            <a:p>
              <a:pPr/>
              <a:r>
                <a:t>Estructura</a:t>
              </a:r>
            </a:p>
          </p:txBody>
        </p:sp>
        <p:pic>
          <p:nvPicPr>
            <p:cNvPr id="44" name="Estructura" descr="Estructura"/>
            <p:cNvPicPr>
              <a:picLocks noChangeAspect="0"/>
            </p:cNvPicPr>
            <p:nvPr/>
          </p:nvPicPr>
          <p:blipFill>
            <a:blip r:embed="rId4">
              <a:extLst/>
            </a:blip>
            <a:stretch>
              <a:fillRect/>
            </a:stretch>
          </p:blipFill>
          <p:spPr>
            <a:xfrm>
              <a:off x="0" y="0"/>
              <a:ext cx="2631662" cy="1032591"/>
            </a:xfrm>
            <a:prstGeom prst="rect">
              <a:avLst/>
            </a:prstGeom>
            <a:effectLst/>
          </p:spPr>
        </p:pic>
      </p:grpSp>
      <p:grpSp>
        <p:nvGrpSpPr>
          <p:cNvPr id="49" name="Lenguaje"/>
          <p:cNvGrpSpPr/>
          <p:nvPr/>
        </p:nvGrpSpPr>
        <p:grpSpPr>
          <a:xfrm rot="20623456">
            <a:off x="6219474" y="4992329"/>
            <a:ext cx="2519981" cy="1032592"/>
            <a:chOff x="0" y="0"/>
            <a:chExt cx="2519979" cy="1032590"/>
          </a:xfrm>
        </p:grpSpPr>
        <p:sp>
          <p:nvSpPr>
            <p:cNvPr id="48" name="Lenguaje"/>
            <p:cNvSpPr txBox="1"/>
            <p:nvPr/>
          </p:nvSpPr>
          <p:spPr>
            <a:xfrm>
              <a:off x="98782" y="98782"/>
              <a:ext cx="2322416" cy="835026"/>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00789" indent="-300789" algn="ctr">
                <a:buSzPct val="100000"/>
                <a:buChar char="-"/>
                <a:defRPr sz="3000">
                  <a:latin typeface="Noteworthy Bold"/>
                  <a:ea typeface="Noteworthy Bold"/>
                  <a:cs typeface="Noteworthy Bold"/>
                  <a:sym typeface="Noteworthy Bold"/>
                </a:defRPr>
              </a:lvl1pPr>
            </a:lstStyle>
            <a:p>
              <a:pPr/>
              <a:r>
                <a:t>Lenguaje</a:t>
              </a:r>
            </a:p>
          </p:txBody>
        </p:sp>
        <p:pic>
          <p:nvPicPr>
            <p:cNvPr id="47" name="Lenguaje" descr="Lenguaje"/>
            <p:cNvPicPr>
              <a:picLocks noChangeAspect="0"/>
            </p:cNvPicPr>
            <p:nvPr/>
          </p:nvPicPr>
          <p:blipFill>
            <a:blip r:embed="rId5">
              <a:extLst/>
            </a:blip>
            <a:stretch>
              <a:fillRect/>
            </a:stretch>
          </p:blipFill>
          <p:spPr>
            <a:xfrm>
              <a:off x="-1" y="0"/>
              <a:ext cx="2519981" cy="1032591"/>
            </a:xfrm>
            <a:prstGeom prst="rect">
              <a:avLst/>
            </a:prstGeom>
            <a:effectLst/>
          </p:spPr>
        </p:pic>
      </p:grpSp>
      <p:grpSp>
        <p:nvGrpSpPr>
          <p:cNvPr id="52" name="Simbología"/>
          <p:cNvGrpSpPr/>
          <p:nvPr/>
        </p:nvGrpSpPr>
        <p:grpSpPr>
          <a:xfrm>
            <a:off x="1363509" y="5599407"/>
            <a:ext cx="2968028" cy="1032591"/>
            <a:chOff x="0" y="0"/>
            <a:chExt cx="2968026" cy="1032590"/>
          </a:xfrm>
        </p:grpSpPr>
        <p:sp>
          <p:nvSpPr>
            <p:cNvPr id="51" name="Simbología"/>
            <p:cNvSpPr txBox="1"/>
            <p:nvPr/>
          </p:nvSpPr>
          <p:spPr>
            <a:xfrm>
              <a:off x="98782" y="98782"/>
              <a:ext cx="2770462" cy="835026"/>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00789" indent="-300789" algn="ctr">
                <a:buSzPct val="100000"/>
                <a:buChar char="-"/>
                <a:defRPr sz="3000">
                  <a:latin typeface="Noteworthy Bold"/>
                  <a:ea typeface="Noteworthy Bold"/>
                  <a:cs typeface="Noteworthy Bold"/>
                  <a:sym typeface="Noteworthy Bold"/>
                </a:defRPr>
              </a:lvl1pPr>
            </a:lstStyle>
            <a:p>
              <a:pPr/>
              <a:r>
                <a:t>Simbología</a:t>
              </a:r>
            </a:p>
          </p:txBody>
        </p:sp>
        <p:pic>
          <p:nvPicPr>
            <p:cNvPr id="50" name="Simbología" descr="Simbología"/>
            <p:cNvPicPr>
              <a:picLocks noChangeAspect="0"/>
            </p:cNvPicPr>
            <p:nvPr/>
          </p:nvPicPr>
          <p:blipFill>
            <a:blip r:embed="rId3">
              <a:extLst/>
            </a:blip>
            <a:stretch>
              <a:fillRect/>
            </a:stretch>
          </p:blipFill>
          <p:spPr>
            <a:xfrm>
              <a:off x="0" y="0"/>
              <a:ext cx="2968027" cy="1032591"/>
            </a:xfrm>
            <a:prstGeom prst="rect">
              <a:avLst/>
            </a:prstGeom>
            <a:effectLst/>
          </p:spPr>
        </p:pic>
      </p:grpSp>
      <p:grpSp>
        <p:nvGrpSpPr>
          <p:cNvPr id="55" name="Críticas"/>
          <p:cNvGrpSpPr/>
          <p:nvPr/>
        </p:nvGrpSpPr>
        <p:grpSpPr>
          <a:xfrm rot="20623456">
            <a:off x="783408" y="1450724"/>
            <a:ext cx="2503355" cy="1032591"/>
            <a:chOff x="0" y="0"/>
            <a:chExt cx="2503353" cy="1032590"/>
          </a:xfrm>
        </p:grpSpPr>
        <p:sp>
          <p:nvSpPr>
            <p:cNvPr id="54" name="Críticas"/>
            <p:cNvSpPr txBox="1"/>
            <p:nvPr/>
          </p:nvSpPr>
          <p:spPr>
            <a:xfrm>
              <a:off x="98782" y="98782"/>
              <a:ext cx="2305790" cy="835026"/>
            </a:xfrm>
            <a:prstGeom prst="rect">
              <a:avLst/>
            </a:prstGeom>
            <a:noFill/>
            <a:ln>
              <a:noFill/>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00789" indent="-300789" algn="ctr">
                <a:buSzPct val="100000"/>
                <a:buChar char="-"/>
                <a:defRPr sz="3000">
                  <a:latin typeface="Noteworthy Bold"/>
                  <a:ea typeface="Noteworthy Bold"/>
                  <a:cs typeface="Noteworthy Bold"/>
                  <a:sym typeface="Noteworthy Bold"/>
                </a:defRPr>
              </a:lvl1pPr>
            </a:lstStyle>
            <a:p>
              <a:pPr/>
              <a:r>
                <a:t>Críticas</a:t>
              </a:r>
            </a:p>
          </p:txBody>
        </p:sp>
        <p:pic>
          <p:nvPicPr>
            <p:cNvPr id="53" name="Críticas" descr="Críticas"/>
            <p:cNvPicPr>
              <a:picLocks noChangeAspect="0"/>
            </p:cNvPicPr>
            <p:nvPr/>
          </p:nvPicPr>
          <p:blipFill>
            <a:blip r:embed="rId6">
              <a:extLst/>
            </a:blip>
            <a:stretch>
              <a:fillRect/>
            </a:stretch>
          </p:blipFill>
          <p:spPr>
            <a:xfrm>
              <a:off x="-1" y="0"/>
              <a:ext cx="2503355" cy="1032591"/>
            </a:xfrm>
            <a:prstGeom prst="rect">
              <a:avLst/>
            </a:prstGeom>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2034303C-C70D-44E7-944A-6FD1BE052E64-L0-001.jpeg" descr="2034303C-C70D-44E7-944A-6FD1BE052E64-L0-001.jpeg"/>
          <p:cNvPicPr>
            <a:picLocks noChangeAspect="1"/>
          </p:cNvPicPr>
          <p:nvPr/>
        </p:nvPicPr>
        <p:blipFill>
          <a:blip r:embed="rId2">
            <a:extLst/>
          </a:blip>
          <a:stretch>
            <a:fillRect/>
          </a:stretch>
        </p:blipFill>
        <p:spPr>
          <a:xfrm rot="21116003">
            <a:off x="4166887" y="553972"/>
            <a:ext cx="4382303" cy="3533755"/>
          </a:xfrm>
          <a:prstGeom prst="rect">
            <a:avLst/>
          </a:prstGeom>
          <a:ln w="12700">
            <a:miter lim="400000"/>
          </a:ln>
        </p:spPr>
      </p:pic>
      <p:sp>
        <p:nvSpPr>
          <p:cNvPr id="88" name="Temas y críticas"/>
          <p:cNvSpPr txBox="1"/>
          <p:nvPr>
            <p:ph type="title"/>
          </p:nvPr>
        </p:nvSpPr>
        <p:spPr>
          <a:xfrm>
            <a:off x="1271735" y="401874"/>
            <a:ext cx="4578329" cy="1143001"/>
          </a:xfrm>
          <a:prstGeom prst="rect">
            <a:avLst/>
          </a:prstGeom>
        </p:spPr>
        <p:txBody>
          <a:bodyPr/>
          <a:lstStyle/>
          <a:p>
            <a:pPr>
              <a:defRPr>
                <a:latin typeface="Arial Narrow"/>
                <a:ea typeface="Arial Narrow"/>
                <a:cs typeface="Arial Narrow"/>
                <a:sym typeface="Arial Narrow"/>
              </a:defRPr>
            </a:pPr>
            <a:r>
              <a:t>Temas y </a:t>
            </a:r>
            <a:r>
              <a:rPr b="1">
                <a:solidFill>
                  <a:srgbClr val="67AC39"/>
                </a:solidFill>
              </a:rPr>
              <a:t>críticas</a:t>
            </a:r>
          </a:p>
        </p:txBody>
      </p:sp>
      <p:sp>
        <p:nvSpPr>
          <p:cNvPr id="89" name="La sensualidad realidad/deseo (instinto reprimido)…"/>
          <p:cNvSpPr txBox="1"/>
          <p:nvPr>
            <p:ph type="body" sz="quarter" idx="1"/>
          </p:nvPr>
        </p:nvSpPr>
        <p:spPr>
          <a:xfrm>
            <a:off x="1219200" y="1752599"/>
            <a:ext cx="4328854" cy="2565792"/>
          </a:xfrm>
          <a:prstGeom prst="rect">
            <a:avLst/>
          </a:prstGeom>
        </p:spPr>
        <p:txBody>
          <a:bodyPr/>
          <a:lstStyle/>
          <a:p>
            <a:pPr marL="312039" indent="-312039" defTabSz="832104">
              <a:spcBef>
                <a:spcPts val="300"/>
              </a:spcBef>
              <a:buChar char="•"/>
              <a:defRPr b="1" sz="1638">
                <a:latin typeface="Arial Narrow"/>
                <a:ea typeface="Arial Narrow"/>
                <a:cs typeface="Arial Narrow"/>
                <a:sym typeface="Arial Narrow"/>
              </a:defRPr>
            </a:pPr>
            <a:endParaRPr b="0"/>
          </a:p>
          <a:p>
            <a:pPr marL="312039" indent="-312039" defTabSz="832104">
              <a:spcBef>
                <a:spcPts val="300"/>
              </a:spcBef>
              <a:buChar char="•"/>
              <a:defRPr b="1" sz="1638">
                <a:latin typeface="Arial Narrow"/>
                <a:ea typeface="Arial Narrow"/>
                <a:cs typeface="Arial Narrow"/>
                <a:sym typeface="Arial Narrow"/>
              </a:defRPr>
            </a:pPr>
            <a:r>
              <a:t>La sensualidad realidad/deseo (instinto reprimido)</a:t>
            </a:r>
          </a:p>
          <a:p>
            <a:pPr marL="312039" indent="-312039" defTabSz="832104">
              <a:spcBef>
                <a:spcPts val="300"/>
              </a:spcBef>
              <a:buChar char="•"/>
              <a:defRPr b="1" sz="1638">
                <a:latin typeface="Arial Narrow"/>
                <a:ea typeface="Arial Narrow"/>
                <a:cs typeface="Arial Narrow"/>
                <a:sym typeface="Arial Narrow"/>
              </a:defRPr>
            </a:pPr>
            <a:r>
              <a:t>El odio y la intolerancia</a:t>
            </a:r>
          </a:p>
          <a:p>
            <a:pPr marL="312039" indent="-312039" defTabSz="832104">
              <a:spcBef>
                <a:spcPts val="300"/>
              </a:spcBef>
              <a:buChar char="•"/>
              <a:defRPr b="1" sz="1638">
                <a:latin typeface="Arial Narrow"/>
                <a:ea typeface="Arial Narrow"/>
                <a:cs typeface="Arial Narrow"/>
                <a:sym typeface="Arial Narrow"/>
              </a:defRPr>
            </a:pPr>
          </a:p>
          <a:p>
            <a:pPr marL="312039" indent="-312039" defTabSz="832104">
              <a:spcBef>
                <a:spcPts val="300"/>
              </a:spcBef>
              <a:buChar char="•"/>
              <a:defRPr b="1" sz="1638">
                <a:latin typeface="Arial Narrow"/>
                <a:ea typeface="Arial Narrow"/>
                <a:cs typeface="Arial Narrow"/>
                <a:sym typeface="Arial Narrow"/>
              </a:defRPr>
            </a:pPr>
          </a:p>
          <a:p>
            <a:pPr marL="312039" indent="-312039" defTabSz="832104">
              <a:spcBef>
                <a:spcPts val="300"/>
              </a:spcBef>
              <a:buChar char="•"/>
              <a:defRPr sz="1638">
                <a:latin typeface="Arial Narrow"/>
                <a:ea typeface="Arial Narrow"/>
                <a:cs typeface="Arial Narrow"/>
                <a:sym typeface="Arial Narrow"/>
              </a:defRPr>
            </a:pPr>
            <a:r>
              <a:rPr b="1"/>
              <a:t>La hipocresía social: naturaleza/tradición </a:t>
            </a:r>
            <a:r>
              <a:t>(socialmente</a:t>
            </a:r>
            <a:r>
              <a:rPr b="1"/>
              <a:t> </a:t>
            </a:r>
            <a:r>
              <a:t>conveniente), prejuicios/orgullo de casta, la honra.</a:t>
            </a:r>
          </a:p>
        </p:txBody>
      </p:sp>
      <p:sp>
        <p:nvSpPr>
          <p:cNvPr id="90" name="El deseo de libertad. Adela…"/>
          <p:cNvSpPr txBox="1"/>
          <p:nvPr/>
        </p:nvSpPr>
        <p:spPr>
          <a:xfrm>
            <a:off x="1288742" y="4666544"/>
            <a:ext cx="7125316" cy="14723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400"/>
              </a:spcBef>
              <a:buSzPct val="100000"/>
              <a:buChar char="•"/>
              <a:defRPr b="1" sz="1800">
                <a:latin typeface="Arial Narrow"/>
                <a:ea typeface="Arial Narrow"/>
                <a:cs typeface="Arial Narrow"/>
                <a:sym typeface="Arial Narrow"/>
              </a:defRPr>
            </a:pPr>
            <a:r>
              <a:t>El deseo de </a:t>
            </a:r>
            <a:r>
              <a:rPr>
                <a:solidFill>
                  <a:srgbClr val="67AC39"/>
                </a:solidFill>
              </a:rPr>
              <a:t>libertad</a:t>
            </a:r>
            <a:r>
              <a:rPr b="0">
                <a:solidFill>
                  <a:srgbClr val="67AC39"/>
                </a:solidFill>
              </a:rPr>
              <a:t>. </a:t>
            </a:r>
            <a:r>
              <a:rPr b="0"/>
              <a:t>Adela </a:t>
            </a:r>
            <a:endParaRPr b="0"/>
          </a:p>
          <a:p>
            <a:pPr marL="342900" indent="-342900">
              <a:spcBef>
                <a:spcPts val="400"/>
              </a:spcBef>
              <a:buSzPct val="100000"/>
              <a:buChar char="•"/>
              <a:defRPr b="1" sz="1800">
                <a:latin typeface="Arial Narrow"/>
                <a:ea typeface="Arial Narrow"/>
                <a:cs typeface="Arial Narrow"/>
                <a:sym typeface="Arial Narrow"/>
              </a:defRPr>
            </a:pPr>
            <a:r>
              <a:rPr b="0"/>
              <a:t>La primera que, mediante pequeñas "hazañas" (como mostrar prendas de un color diferente al negro, rebelarse de palabra y acto contra su madre...) la harán la verdadera víctima de las circunstancias que envuelven a la casa.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7E807A17-8252-492B-95F4-652E117C428C-L0-001.jpeg" descr="7E807A17-8252-492B-95F4-652E117C428C-L0-001.jpeg"/>
          <p:cNvPicPr>
            <a:picLocks noChangeAspect="1"/>
          </p:cNvPicPr>
          <p:nvPr/>
        </p:nvPicPr>
        <p:blipFill>
          <a:blip r:embed="rId2">
            <a:extLst/>
          </a:blip>
          <a:stretch>
            <a:fillRect/>
          </a:stretch>
        </p:blipFill>
        <p:spPr>
          <a:xfrm>
            <a:off x="936029" y="604065"/>
            <a:ext cx="7830912" cy="5873184"/>
          </a:xfrm>
          <a:prstGeom prst="rect">
            <a:avLst/>
          </a:prstGeom>
          <a:ln w="12700">
            <a:miter lim="400000"/>
          </a:ln>
        </p:spPr>
      </p:pic>
      <p:sp>
        <p:nvSpPr>
          <p:cNvPr id="93" name="La envidia: en la relación entre las hermanas. Angustias, por ser hija de un hombre con posibles, es la heredera de la fortuna familiar y, por ello, la requerida por Pepe el Romano como mujer. Tanto Martirio como Adela pugnan continuamente por los favores de Pepe el Romano formando un triángulo de enemistades entre ellas."/>
          <p:cNvSpPr txBox="1"/>
          <p:nvPr>
            <p:ph type="body" sz="quarter" idx="1"/>
          </p:nvPr>
        </p:nvSpPr>
        <p:spPr>
          <a:xfrm>
            <a:off x="1642891" y="2464220"/>
            <a:ext cx="6417018" cy="1929560"/>
          </a:xfrm>
          <a:prstGeom prst="rect">
            <a:avLst/>
          </a:prstGeom>
        </p:spPr>
        <p:txBody>
          <a:bodyPr/>
          <a:lstStyle/>
          <a:p>
            <a:pPr>
              <a:spcBef>
                <a:spcPts val="400"/>
              </a:spcBef>
              <a:buChar char="•"/>
              <a:defRPr sz="1800">
                <a:solidFill>
                  <a:srgbClr val="FFFFFF"/>
                </a:solidFill>
                <a:latin typeface="Arial Narrow"/>
                <a:ea typeface="Arial Narrow"/>
                <a:cs typeface="Arial Narrow"/>
                <a:sym typeface="Arial Narrow"/>
              </a:defRPr>
            </a:pPr>
            <a:r>
              <a:rPr b="1" u="sng"/>
              <a:t>La envidia</a:t>
            </a:r>
            <a:r>
              <a:t>: en la relación entre las hermanas. Angustias, por ser hija de un hombre con posibles, es la heredera de la fortuna familiar y, por ello, la requerida por Pepe el Romano como mujer. Tanto Martirio como Adela pugnan continuamente por los favores de Pepe el Romano formando un triángulo de enemistades entre ellas. </a:t>
            </a:r>
          </a:p>
        </p:txBody>
      </p:sp>
      <p:sp>
        <p:nvSpPr>
          <p:cNvPr id="94" name="La injusticia con las mujeres en un mundo de hombres. Las frecuentes alusiones por parte de todas las habitantes de la casa a la &quot;forma de hacer de las mujeres&quot; ponen en relevancia no sólo la moral de la época, sino también la opinión del autor sobre el tema. En boca de Adela pondrá siempre el tinte de la crítica, aludiendo a la represión y a la necesidad de romper el yugo social."/>
          <p:cNvSpPr txBox="1"/>
          <p:nvPr/>
        </p:nvSpPr>
        <p:spPr>
          <a:xfrm>
            <a:off x="1548015" y="4382294"/>
            <a:ext cx="6606770" cy="19508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400"/>
              </a:spcBef>
              <a:buSzPct val="100000"/>
              <a:buChar char="•"/>
              <a:defRPr sz="1800">
                <a:solidFill>
                  <a:srgbClr val="FFFFFF"/>
                </a:solidFill>
                <a:latin typeface="Arial Narrow"/>
                <a:ea typeface="Arial Narrow"/>
                <a:cs typeface="Arial Narrow"/>
                <a:sym typeface="Arial Narrow"/>
              </a:defRPr>
            </a:pPr>
            <a:r>
              <a:rPr b="1" u="sng"/>
              <a:t>La injusticia con las mujeres</a:t>
            </a:r>
            <a:r>
              <a:t> en un mundo de hombres. Las frecuentes alusiones por parte de todas las habitantes de la casa a la "forma de hacer de las mujeres" ponen en relevancia no sólo la moral de la época, sino también la opinión del autor sobre el tema. En boca de Adela pondrá siempre el tinte de la crítica, aludiendo a la represión y a la necesidad de romper el yugo social.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Estructura"/>
          <p:cNvSpPr txBox="1"/>
          <p:nvPr>
            <p:ph type="title"/>
          </p:nvPr>
        </p:nvSpPr>
        <p:spPr>
          <a:xfrm>
            <a:off x="1041400" y="304800"/>
            <a:ext cx="7620000" cy="841921"/>
          </a:xfrm>
          <a:prstGeom prst="rect">
            <a:avLst/>
          </a:prstGeom>
        </p:spPr>
        <p:txBody>
          <a:bodyPr/>
          <a:lstStyle/>
          <a:p>
            <a:pPr/>
            <a:r>
              <a:t>Estructura</a:t>
            </a:r>
          </a:p>
        </p:txBody>
      </p:sp>
      <p:sp>
        <p:nvSpPr>
          <p:cNvPr id="97" name="Obra dividida en 3 actos: estructura clásica (planteam., nudo, desenlace)…"/>
          <p:cNvSpPr txBox="1"/>
          <p:nvPr>
            <p:ph type="body" idx="1"/>
          </p:nvPr>
        </p:nvSpPr>
        <p:spPr>
          <a:xfrm>
            <a:off x="1041400" y="1515685"/>
            <a:ext cx="7620000" cy="4504723"/>
          </a:xfrm>
          <a:prstGeom prst="rect">
            <a:avLst/>
          </a:prstGeom>
        </p:spPr>
        <p:txBody>
          <a:bodyPr/>
          <a:lstStyle/>
          <a:p>
            <a:pPr marL="305180" indent="-305180" defTabSz="813816">
              <a:spcBef>
                <a:spcPts val="600"/>
              </a:spcBef>
              <a:defRPr sz="2848"/>
            </a:pPr>
            <a:r>
              <a:t>Obra dividida en 3 actos: estructura clásica (planteam., nudo, desenlace)</a:t>
            </a:r>
          </a:p>
          <a:p>
            <a:pPr marL="305180" indent="-305180" defTabSz="813816">
              <a:spcBef>
                <a:spcPts val="600"/>
              </a:spcBef>
              <a:defRPr sz="2848"/>
            </a:pPr>
            <a:r>
              <a:t>Cada acto sucede en un día distinto: 1º al final de cierta mañana de verano; 2º hacia las tres de la tarde; 3º al anochecer.</a:t>
            </a:r>
          </a:p>
          <a:p>
            <a:pPr marL="305180" indent="-305180" defTabSz="813816">
              <a:spcBef>
                <a:spcPts val="600"/>
              </a:spcBef>
              <a:defRPr sz="2848"/>
            </a:pPr>
            <a:r>
              <a:t>Estructura circular: 1. cada acto tiene cierre climático a cada cual más intenso o trágico. 2. El comienzo de la obra y el final muerte ocurrida fuere de escena. Presididas por: </a:t>
            </a:r>
            <a:r>
              <a:rPr i="1"/>
              <a:t>¡Silencio!</a:t>
            </a:r>
            <a:endParaRPr i="1"/>
          </a:p>
          <a:p>
            <a:pPr marL="305180" indent="-305180" defTabSz="813816">
              <a:spcBef>
                <a:spcPts val="600"/>
              </a:spcBef>
              <a:defRPr sz="2848"/>
            </a:pPr>
            <a:r>
              <a:t>Drama</a:t>
            </a:r>
            <a:r>
              <a:rPr i="1"/>
              <a:t> in crescendo.</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El lenguaje"/>
          <p:cNvSpPr txBox="1"/>
          <p:nvPr>
            <p:ph type="title"/>
          </p:nvPr>
        </p:nvSpPr>
        <p:spPr>
          <a:xfrm>
            <a:off x="910308" y="486041"/>
            <a:ext cx="4842588" cy="803239"/>
          </a:xfrm>
          <a:prstGeom prst="rect">
            <a:avLst/>
          </a:prstGeom>
        </p:spPr>
        <p:txBody>
          <a:bodyPr/>
          <a:lstStyle>
            <a:lvl1pPr>
              <a:defRPr b="1"/>
            </a:lvl1pPr>
          </a:lstStyle>
          <a:p>
            <a:pPr/>
            <a:r>
              <a:t>El lenguaje</a:t>
            </a:r>
          </a:p>
        </p:txBody>
      </p:sp>
      <p:sp>
        <p:nvSpPr>
          <p:cNvPr id="100" name="Realismo poético: realidad y poesía combinados: atmósfera dramática.…"/>
          <p:cNvSpPr txBox="1"/>
          <p:nvPr>
            <p:ph type="body" sz="half" idx="1"/>
          </p:nvPr>
        </p:nvSpPr>
        <p:spPr>
          <a:xfrm>
            <a:off x="1143896" y="1911120"/>
            <a:ext cx="4123628" cy="4273772"/>
          </a:xfrm>
          <a:prstGeom prst="rect">
            <a:avLst/>
          </a:prstGeom>
        </p:spPr>
        <p:txBody>
          <a:bodyPr/>
          <a:lstStyle/>
          <a:p>
            <a:pPr marL="0" indent="0" algn="just" defTabSz="301752">
              <a:spcBef>
                <a:spcPts val="0"/>
              </a:spcBef>
              <a:buSzTx/>
              <a:buNone/>
              <a:defRPr sz="1056">
                <a:uFill>
                  <a:solidFill>
                    <a:srgbClr val="000000"/>
                  </a:solidFill>
                </a:uFill>
                <a:latin typeface="Marker Felt"/>
                <a:ea typeface="Marker Felt"/>
                <a:cs typeface="Marker Felt"/>
                <a:sym typeface="Marker Felt"/>
              </a:defRPr>
            </a:pPr>
            <a:r>
              <a:rPr b="1" sz="1980" u="sng"/>
              <a:t>Realismo poético</a:t>
            </a:r>
            <a:r>
              <a:rPr b="1" sz="1980"/>
              <a:t>:</a:t>
            </a:r>
            <a:r>
              <a:t> </a:t>
            </a:r>
            <a:r>
              <a:rPr sz="1782"/>
              <a:t>realidad y poesía combinados: atmósfera dramática.</a:t>
            </a:r>
            <a:endParaRPr sz="1782"/>
          </a:p>
          <a:p>
            <a:pPr marL="0" indent="0" algn="just" defTabSz="301752">
              <a:spcBef>
                <a:spcPts val="0"/>
              </a:spcBef>
              <a:buSzTx/>
              <a:buNone/>
              <a:defRPr sz="1782">
                <a:uFill>
                  <a:solidFill>
                    <a:srgbClr val="000000"/>
                  </a:solidFill>
                </a:uFill>
                <a:latin typeface="Marker Felt"/>
                <a:ea typeface="Marker Felt"/>
                <a:cs typeface="Marker Felt"/>
                <a:sym typeface="Marker Felt"/>
              </a:defRPr>
            </a:pPr>
            <a:r>
              <a:t>− Recreación de la forma de </a:t>
            </a:r>
            <a:r>
              <a:rPr u="sng"/>
              <a:t>hablar popular andaluza, de apariencia coloquial</a:t>
            </a:r>
            <a:r>
              <a:t>: refranes, comparaciones y frases hechas. </a:t>
            </a:r>
          </a:p>
          <a:p>
            <a:pPr marL="0" indent="0" algn="just" defTabSz="301752">
              <a:spcBef>
                <a:spcPts val="0"/>
              </a:spcBef>
              <a:buSzTx/>
              <a:buNone/>
              <a:defRPr sz="1782">
                <a:uFill>
                  <a:solidFill>
                    <a:srgbClr val="000000"/>
                  </a:solidFill>
                </a:uFill>
                <a:latin typeface="Marker Felt"/>
                <a:ea typeface="Marker Felt"/>
                <a:cs typeface="Marker Felt"/>
                <a:sym typeface="Marker Felt"/>
              </a:defRPr>
            </a:pPr>
            <a:r>
              <a:t>- Bernarda: expresiones sentenciosas.</a:t>
            </a:r>
          </a:p>
          <a:p>
            <a:pPr marL="0" indent="0" algn="just" defTabSz="301752">
              <a:spcBef>
                <a:spcPts val="0"/>
              </a:spcBef>
              <a:buSzTx/>
              <a:buNone/>
              <a:defRPr sz="1782">
                <a:uFill>
                  <a:solidFill>
                    <a:srgbClr val="000000"/>
                  </a:solidFill>
                </a:uFill>
                <a:latin typeface="Marker Felt"/>
                <a:ea typeface="Marker Felt"/>
                <a:cs typeface="Marker Felt"/>
                <a:sym typeface="Marker Felt"/>
              </a:defRPr>
            </a:pPr>
            <a:r>
              <a:t>- Abundancia de imágenes y comparaciones.</a:t>
            </a:r>
          </a:p>
          <a:p>
            <a:pPr marL="0" indent="0" algn="just" defTabSz="301752">
              <a:spcBef>
                <a:spcPts val="0"/>
              </a:spcBef>
              <a:buSzTx/>
              <a:buNone/>
              <a:defRPr sz="1782">
                <a:latin typeface="Marker Felt"/>
                <a:ea typeface="Marker Felt"/>
                <a:cs typeface="Marker Felt"/>
                <a:sym typeface="Marker Felt"/>
              </a:defRPr>
            </a:pPr>
            <a:r>
              <a:t>- Mª Josefa emplea un </a:t>
            </a:r>
            <a:r>
              <a:rPr u="sng"/>
              <a:t>lenguaje lírico</a:t>
            </a:r>
            <a:r>
              <a:t> (la nana) para expresar los instintos reprimidos y defender el deseo de libertad.</a:t>
            </a:r>
          </a:p>
          <a:p>
            <a:pPr marL="0" indent="0" algn="just" defTabSz="301752">
              <a:spcBef>
                <a:spcPts val="0"/>
              </a:spcBef>
              <a:buSzTx/>
              <a:buNone/>
              <a:defRPr sz="1782">
                <a:latin typeface="Marker Felt"/>
                <a:ea typeface="Marker Felt"/>
                <a:cs typeface="Marker Felt"/>
                <a:sym typeface="Marker Felt"/>
              </a:defRPr>
            </a:pPr>
            <a:r>
              <a:t>- Los habitantes del pueblo se pasan la vida</a:t>
            </a:r>
            <a:r>
              <a:rPr u="sng"/>
              <a:t> murmurando.</a:t>
            </a:r>
            <a:endParaRPr u="sng"/>
          </a:p>
          <a:p>
            <a:pPr marL="0" indent="0" algn="just" defTabSz="301752">
              <a:spcBef>
                <a:spcPts val="0"/>
              </a:spcBef>
              <a:buSzTx/>
              <a:buNone/>
              <a:defRPr sz="1782">
                <a:latin typeface="Marker Felt"/>
                <a:ea typeface="Marker Felt"/>
                <a:cs typeface="Marker Felt"/>
                <a:sym typeface="Marker Felt"/>
              </a:defRPr>
            </a:pPr>
            <a:r>
              <a:t>- Lenguaje hiperbólico</a:t>
            </a:r>
          </a:p>
        </p:txBody>
      </p:sp>
      <p:pic>
        <p:nvPicPr>
          <p:cNvPr id="101" name="5F61C1CB-C536-47CA-B2E7-1919A78C894B-L0-001.jpeg" descr="5F61C1CB-C536-47CA-B2E7-1919A78C894B-L0-001.jpeg"/>
          <p:cNvPicPr>
            <a:picLocks noChangeAspect="1"/>
          </p:cNvPicPr>
          <p:nvPr/>
        </p:nvPicPr>
        <p:blipFill>
          <a:blip r:embed="rId2">
            <a:extLst/>
          </a:blip>
          <a:stretch>
            <a:fillRect/>
          </a:stretch>
        </p:blipFill>
        <p:spPr>
          <a:xfrm>
            <a:off x="5375576" y="1221280"/>
            <a:ext cx="3435397" cy="487556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Conclusión"/>
          <p:cNvSpPr txBox="1"/>
          <p:nvPr>
            <p:ph type="title"/>
          </p:nvPr>
        </p:nvSpPr>
        <p:spPr>
          <a:xfrm>
            <a:off x="1066800" y="381000"/>
            <a:ext cx="5619184" cy="1143000"/>
          </a:xfrm>
          <a:prstGeom prst="rect">
            <a:avLst/>
          </a:prstGeom>
        </p:spPr>
        <p:txBody>
          <a:bodyPr/>
          <a:lstStyle>
            <a:lvl1pPr>
              <a:defRPr b="1">
                <a:latin typeface="Baskerville"/>
                <a:ea typeface="Baskerville"/>
                <a:cs typeface="Baskerville"/>
                <a:sym typeface="Baskerville"/>
              </a:defRPr>
            </a:lvl1pPr>
          </a:lstStyle>
          <a:p>
            <a:pPr/>
            <a:r>
              <a:t>Conclusión</a:t>
            </a:r>
          </a:p>
        </p:txBody>
      </p:sp>
      <p:sp>
        <p:nvSpPr>
          <p:cNvPr id="104" name="La casa de Bernarda Alba es el máximo ejemplo de la concepción teatral de Lorca y su mundo dramático: &quot;el teatro como la poesía se levanta del libro y se hace humana.&quot; Creó un antes y un después en el teatro."/>
          <p:cNvSpPr txBox="1"/>
          <p:nvPr>
            <p:ph type="body" sz="half" idx="1"/>
          </p:nvPr>
        </p:nvSpPr>
        <p:spPr>
          <a:xfrm>
            <a:off x="1066800" y="1752600"/>
            <a:ext cx="4767085" cy="4114800"/>
          </a:xfrm>
          <a:prstGeom prst="rect">
            <a:avLst/>
          </a:prstGeom>
        </p:spPr>
        <p:txBody>
          <a:bodyPr/>
          <a:lstStyle/>
          <a:p>
            <a:pPr marL="329184" indent="-329184" defTabSz="877823">
              <a:defRPr sz="3072"/>
            </a:pPr>
            <a:r>
              <a:t>La casa de Bernarda Alba es el máximo ejemplo de la concepción teatral de Lorca y su mundo dramático: "</a:t>
            </a:r>
            <a:r>
              <a:rPr i="1"/>
              <a:t>el teatro como la poesía se levanta del libro y se hace humana." </a:t>
            </a:r>
            <a:r>
              <a:t>Creó un antes y un después en el teatro.</a:t>
            </a:r>
          </a:p>
        </p:txBody>
      </p:sp>
      <p:pic>
        <p:nvPicPr>
          <p:cNvPr id="105" name="C4AE5CAD-0507-4C21-A843-22377D5E0F4A-L0-001.png" descr="C4AE5CAD-0507-4C21-A843-22377D5E0F4A-L0-001.png"/>
          <p:cNvPicPr>
            <a:picLocks noChangeAspect="1"/>
          </p:cNvPicPr>
          <p:nvPr/>
        </p:nvPicPr>
        <p:blipFill>
          <a:blip r:embed="rId2">
            <a:extLst/>
          </a:blip>
          <a:stretch>
            <a:fillRect/>
          </a:stretch>
        </p:blipFill>
        <p:spPr>
          <a:xfrm>
            <a:off x="5149710" y="781050"/>
            <a:ext cx="3784601" cy="52959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17D8FDB4-70A1-40C7-BE44-7E237C64DC77-L0-001.jpeg" descr="17D8FDB4-70A1-40C7-BE44-7E237C64DC77-L0-001.jpeg"/>
          <p:cNvPicPr>
            <a:picLocks noChangeAspect="1"/>
          </p:cNvPicPr>
          <p:nvPr/>
        </p:nvPicPr>
        <p:blipFill>
          <a:blip r:embed="rId2">
            <a:extLst/>
          </a:blip>
          <a:stretch>
            <a:fillRect/>
          </a:stretch>
        </p:blipFill>
        <p:spPr>
          <a:xfrm>
            <a:off x="1170298" y="1333661"/>
            <a:ext cx="6468714" cy="5044568"/>
          </a:xfrm>
          <a:prstGeom prst="rect">
            <a:avLst/>
          </a:prstGeom>
          <a:ln w="12700">
            <a:miter lim="400000"/>
          </a:ln>
        </p:spPr>
      </p:pic>
      <p:sp>
        <p:nvSpPr>
          <p:cNvPr id="58" name="Lorca y el teatro"/>
          <p:cNvSpPr txBox="1"/>
          <p:nvPr>
            <p:ph type="title"/>
          </p:nvPr>
        </p:nvSpPr>
        <p:spPr>
          <a:xfrm>
            <a:off x="1451270" y="370213"/>
            <a:ext cx="5549075" cy="948852"/>
          </a:xfrm>
          <a:prstGeom prst="rect">
            <a:avLst/>
          </a:prstGeom>
          <a:ln w="9525">
            <a:round/>
          </a:ln>
        </p:spPr>
        <p:txBody>
          <a:bodyPr/>
          <a:lstStyle>
            <a:lvl1pPr>
              <a:defRPr>
                <a:latin typeface="Marker Felt"/>
                <a:ea typeface="Marker Felt"/>
                <a:cs typeface="Marker Felt"/>
                <a:sym typeface="Marker Felt"/>
              </a:defRPr>
            </a:lvl1pPr>
          </a:lstStyle>
          <a:p>
            <a:pPr/>
            <a:r>
              <a:t>Lorca y el teatro</a:t>
            </a:r>
          </a:p>
        </p:txBody>
      </p:sp>
      <p:sp>
        <p:nvSpPr>
          <p:cNvPr id="59" name="Rechazaba el teatro comercial y de temas burgueses: marginaba temas como el sexo o la política, escandalosos para los espectadores conservadores."/>
          <p:cNvSpPr txBox="1"/>
          <p:nvPr>
            <p:ph type="body" sz="quarter" idx="1"/>
          </p:nvPr>
        </p:nvSpPr>
        <p:spPr>
          <a:xfrm>
            <a:off x="4951350" y="1612381"/>
            <a:ext cx="3571907" cy="2092412"/>
          </a:xfrm>
          <a:prstGeom prst="rect">
            <a:avLst/>
          </a:prstGeom>
        </p:spPr>
        <p:txBody>
          <a:bodyPr/>
          <a:lstStyle/>
          <a:p>
            <a:pPr marL="0" indent="0" algn="just" defTabSz="402336">
              <a:spcBef>
                <a:spcPts val="0"/>
              </a:spcBef>
              <a:buSzTx/>
              <a:buNone/>
              <a:defRPr sz="2288"/>
            </a:pPr>
            <a:r>
              <a:rPr b="1" u="sng">
                <a:solidFill>
                  <a:srgbClr val="578C2E"/>
                </a:solidFill>
              </a:rPr>
              <a:t>Rechazaba el teatro comercial</a:t>
            </a:r>
            <a:r>
              <a:t> y de temas burgueses: marginaba temas como el sexo o la política, escandalosos para los espectadores conservadores.</a:t>
            </a:r>
          </a:p>
        </p:txBody>
      </p:sp>
      <p:sp>
        <p:nvSpPr>
          <p:cNvPr id="60" name="Consideraba que el teatro tenía una función social y didáctica, y que los personajes y sus historias debían estar ligados a la vida."/>
          <p:cNvSpPr txBox="1"/>
          <p:nvPr/>
        </p:nvSpPr>
        <p:spPr>
          <a:xfrm>
            <a:off x="5042662" y="3757595"/>
            <a:ext cx="3389284" cy="23634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457200">
              <a:defRPr sz="2600"/>
            </a:pPr>
            <a:r>
              <a:t>Consideraba que el teatro tenía una </a:t>
            </a:r>
            <a:r>
              <a:rPr b="1" u="sng">
                <a:solidFill>
                  <a:srgbClr val="578C2E"/>
                </a:solidFill>
              </a:rPr>
              <a:t>función social y didáctica</a:t>
            </a:r>
            <a:r>
              <a:t>, y que los personajes y sus historias debían estar ligados a </a:t>
            </a:r>
            <a:r>
              <a:rPr b="1">
                <a:solidFill>
                  <a:srgbClr val="88CB55"/>
                </a:solidFill>
              </a:rPr>
              <a:t>la vida.</a:t>
            </a:r>
          </a:p>
        </p:txBody>
      </p:sp>
      <p:sp>
        <p:nvSpPr>
          <p:cNvPr id="61" name="1898- 1936"/>
          <p:cNvSpPr txBox="1"/>
          <p:nvPr/>
        </p:nvSpPr>
        <p:spPr>
          <a:xfrm rot="18391443">
            <a:off x="1022758" y="3103866"/>
            <a:ext cx="1817446" cy="4584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b="1" sz="2600"/>
            </a:lvl1pPr>
          </a:lstStyle>
          <a:p>
            <a:pPr/>
            <a:r>
              <a:t>1898- 1936</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D9CDBB2B-38CD-4F78-AEBF-92F58A85176D-L0-001.jpeg" descr="D9CDBB2B-38CD-4F78-AEBF-92F58A85176D-L0-001.jpeg"/>
          <p:cNvPicPr>
            <a:picLocks noChangeAspect="1"/>
          </p:cNvPicPr>
          <p:nvPr/>
        </p:nvPicPr>
        <p:blipFill>
          <a:blip r:embed="rId2">
            <a:extLst/>
          </a:blip>
          <a:stretch>
            <a:fillRect/>
          </a:stretch>
        </p:blipFill>
        <p:spPr>
          <a:xfrm>
            <a:off x="6205377" y="2714377"/>
            <a:ext cx="2333646" cy="3285731"/>
          </a:xfrm>
          <a:prstGeom prst="rect">
            <a:avLst/>
          </a:prstGeom>
          <a:ln w="12700">
            <a:miter lim="400000"/>
          </a:ln>
        </p:spPr>
      </p:pic>
      <p:sp>
        <p:nvSpPr>
          <p:cNvPr id="64" name="La Casa de Bernarda Alba…"/>
          <p:cNvSpPr txBox="1"/>
          <p:nvPr>
            <p:ph type="title"/>
          </p:nvPr>
        </p:nvSpPr>
        <p:spPr>
          <a:xfrm>
            <a:off x="1066800" y="380999"/>
            <a:ext cx="7620000" cy="760096"/>
          </a:xfrm>
          <a:prstGeom prst="rect">
            <a:avLst/>
          </a:prstGeom>
        </p:spPr>
        <p:txBody>
          <a:bodyPr/>
          <a:lstStyle/>
          <a:p>
            <a:pPr defTabSz="484631">
              <a:defRPr b="1" sz="2332">
                <a:latin typeface="Arial Narrow"/>
                <a:ea typeface="Arial Narrow"/>
                <a:cs typeface="Arial Narrow"/>
                <a:sym typeface="Arial Narrow"/>
              </a:defRPr>
            </a:pPr>
            <a:r>
              <a:t>La Casa de Bernarda Alba</a:t>
            </a:r>
          </a:p>
          <a:p>
            <a:pPr defTabSz="484631">
              <a:defRPr b="1" sz="2332">
                <a:solidFill>
                  <a:srgbClr val="67AC39"/>
                </a:solidFill>
                <a:latin typeface="Arial Narrow"/>
                <a:ea typeface="Arial Narrow"/>
                <a:cs typeface="Arial Narrow"/>
                <a:sym typeface="Arial Narrow"/>
              </a:defRPr>
            </a:pPr>
            <a:r>
              <a:rPr i="1"/>
              <a:t>Drama de mujeres de los pueblos de España.</a:t>
            </a:r>
          </a:p>
        </p:txBody>
      </p:sp>
      <p:sp>
        <p:nvSpPr>
          <p:cNvPr id="65" name="Obra de teatro en tres actos del escritor español Federico García Lorca, escrita en 1936, poco antes su ejecución.…"/>
          <p:cNvSpPr txBox="1"/>
          <p:nvPr>
            <p:ph type="body" idx="1"/>
          </p:nvPr>
        </p:nvSpPr>
        <p:spPr>
          <a:xfrm>
            <a:off x="1066800" y="1331943"/>
            <a:ext cx="6807545" cy="4543319"/>
          </a:xfrm>
          <a:prstGeom prst="rect">
            <a:avLst/>
          </a:prstGeom>
        </p:spPr>
        <p:txBody>
          <a:bodyPr/>
          <a:lstStyle/>
          <a:p>
            <a:pPr marL="305180" indent="-305180" defTabSz="813816">
              <a:spcBef>
                <a:spcPts val="600"/>
              </a:spcBef>
              <a:buChar char="•"/>
              <a:defRPr b="1" sz="2848">
                <a:latin typeface="Arial Narrow"/>
                <a:ea typeface="Arial Narrow"/>
                <a:cs typeface="Arial Narrow"/>
                <a:sym typeface="Arial Narrow"/>
              </a:defRPr>
            </a:pPr>
            <a:r>
              <a:rPr b="0"/>
              <a:t>O</a:t>
            </a:r>
            <a:r>
              <a:rPr b="0"/>
              <a:t>bra de teatro en tres actos del escritor español Federico García Lorca, escrita en 1936, poco antes su ejecución. </a:t>
            </a:r>
            <a:endParaRPr b="0"/>
          </a:p>
          <a:p>
            <a:pPr marL="305180" indent="-305180" defTabSz="813816">
              <a:spcBef>
                <a:spcPts val="600"/>
              </a:spcBef>
              <a:buChar char="•"/>
              <a:defRPr b="1" sz="2848">
                <a:latin typeface="Arial Narrow"/>
                <a:ea typeface="Arial Narrow"/>
                <a:cs typeface="Arial Narrow"/>
                <a:sym typeface="Arial Narrow"/>
              </a:defRPr>
            </a:pPr>
            <a:endParaRPr b="0"/>
          </a:p>
          <a:p>
            <a:pPr marL="305180" indent="-305180" defTabSz="813816">
              <a:spcBef>
                <a:spcPts val="600"/>
              </a:spcBef>
              <a:buChar char="•"/>
              <a:defRPr b="1" sz="2848">
                <a:latin typeface="Arial Narrow"/>
                <a:ea typeface="Arial Narrow"/>
                <a:cs typeface="Arial Narrow"/>
                <a:sym typeface="Arial Narrow"/>
              </a:defRPr>
            </a:pPr>
            <a:r>
              <a:rPr b="0"/>
              <a:t>3 tragedias rurales:</a:t>
            </a:r>
            <a:endParaRPr b="0"/>
          </a:p>
          <a:p>
            <a:pPr marL="305180" indent="-305180" defTabSz="813816">
              <a:spcBef>
                <a:spcPts val="600"/>
              </a:spcBef>
              <a:buChar char="•"/>
              <a:defRPr b="1" sz="2848">
                <a:latin typeface="Arial Narrow"/>
                <a:ea typeface="Arial Narrow"/>
                <a:cs typeface="Arial Narrow"/>
                <a:sym typeface="Arial Narrow"/>
              </a:defRPr>
            </a:pPr>
            <a:r>
              <a:rPr b="0"/>
              <a:t>Bodas de sangre, Yerma y </a:t>
            </a:r>
            <a:endParaRPr b="0"/>
          </a:p>
          <a:p>
            <a:pPr marL="305180" indent="-305180" defTabSz="813816">
              <a:spcBef>
                <a:spcPts val="600"/>
              </a:spcBef>
              <a:buChar char="•"/>
              <a:defRPr b="1" sz="2848">
                <a:latin typeface="Arial Narrow"/>
                <a:ea typeface="Arial Narrow"/>
                <a:cs typeface="Arial Narrow"/>
                <a:sym typeface="Arial Narrow"/>
              </a:defRPr>
            </a:pPr>
            <a:r>
              <a:rPr b="0"/>
              <a:t>La casa de B. Alba</a:t>
            </a:r>
            <a:endParaRPr b="0"/>
          </a:p>
          <a:p>
            <a:pPr marL="305180" indent="-305180" defTabSz="813816">
              <a:spcBef>
                <a:spcPts val="600"/>
              </a:spcBef>
              <a:buChar char="•"/>
              <a:defRPr b="1" sz="2848">
                <a:latin typeface="Arial Narrow"/>
                <a:ea typeface="Arial Narrow"/>
                <a:cs typeface="Arial Narrow"/>
                <a:sym typeface="Arial Narrow"/>
              </a:defRPr>
            </a:pPr>
            <a:endParaRPr b="0"/>
          </a:p>
          <a:p>
            <a:pPr marL="305180" indent="-305180" defTabSz="813816">
              <a:spcBef>
                <a:spcPts val="600"/>
              </a:spcBef>
              <a:buChar char="•"/>
              <a:defRPr b="1" sz="2848">
                <a:latin typeface="Arial Narrow"/>
                <a:ea typeface="Arial Narrow"/>
                <a:cs typeface="Arial Narrow"/>
                <a:sym typeface="Arial Narrow"/>
              </a:defRPr>
            </a:pPr>
            <a:r>
              <a:rPr b="0"/>
              <a:t>Se estrenó en Buenos Aires, 1945.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5BCFD771-66C8-4137-A233-CB8D905AD7CB-L0-001.jpeg" descr="5BCFD771-66C8-4137-A233-CB8D905AD7CB-L0-001.jpeg"/>
          <p:cNvPicPr>
            <a:picLocks noChangeAspect="1"/>
          </p:cNvPicPr>
          <p:nvPr/>
        </p:nvPicPr>
        <p:blipFill>
          <a:blip r:embed="rId2">
            <a:extLst/>
          </a:blip>
          <a:stretch>
            <a:fillRect/>
          </a:stretch>
        </p:blipFill>
        <p:spPr>
          <a:xfrm>
            <a:off x="7431589" y="1776712"/>
            <a:ext cx="1653136" cy="3803410"/>
          </a:xfrm>
          <a:prstGeom prst="rect">
            <a:avLst/>
          </a:prstGeom>
          <a:ln w="12700">
            <a:miter lim="400000"/>
          </a:ln>
        </p:spPr>
      </p:pic>
      <p:sp>
        <p:nvSpPr>
          <p:cNvPr id="68" name="Personajes"/>
          <p:cNvSpPr txBox="1"/>
          <p:nvPr>
            <p:ph type="title"/>
          </p:nvPr>
        </p:nvSpPr>
        <p:spPr>
          <a:xfrm>
            <a:off x="1066800" y="380999"/>
            <a:ext cx="7620000" cy="657628"/>
          </a:xfrm>
          <a:prstGeom prst="rect">
            <a:avLst/>
          </a:prstGeom>
        </p:spPr>
        <p:txBody>
          <a:bodyPr/>
          <a:lstStyle>
            <a:lvl1pPr defTabSz="832104">
              <a:defRPr sz="4004">
                <a:latin typeface="Arial Narrow"/>
                <a:ea typeface="Arial Narrow"/>
                <a:cs typeface="Arial Narrow"/>
                <a:sym typeface="Arial Narrow"/>
              </a:defRPr>
            </a:lvl1pPr>
          </a:lstStyle>
          <a:p>
            <a:pPr/>
            <a:r>
              <a:t>Personajes</a:t>
            </a:r>
          </a:p>
        </p:txBody>
      </p:sp>
      <p:sp>
        <p:nvSpPr>
          <p:cNvPr id="69" name="No hay apenas descripción física, atuendos parecidos.…"/>
          <p:cNvSpPr txBox="1"/>
          <p:nvPr>
            <p:ph type="body" idx="1"/>
          </p:nvPr>
        </p:nvSpPr>
        <p:spPr>
          <a:xfrm>
            <a:off x="1092200" y="1068834"/>
            <a:ext cx="6741804" cy="5219166"/>
          </a:xfrm>
          <a:prstGeom prst="rect">
            <a:avLst/>
          </a:prstGeom>
        </p:spPr>
        <p:txBody>
          <a:bodyPr/>
          <a:lstStyle/>
          <a:p>
            <a:pPr marL="329184" indent="-329184" defTabSz="877823">
              <a:lnSpc>
                <a:spcPct val="90000"/>
              </a:lnSpc>
              <a:spcBef>
                <a:spcPts val="400"/>
              </a:spcBef>
              <a:buChar char="•"/>
              <a:defRPr sz="1919">
                <a:latin typeface="Arial Narrow"/>
                <a:ea typeface="Arial Narrow"/>
                <a:cs typeface="Arial Narrow"/>
                <a:sym typeface="Arial Narrow"/>
              </a:defRPr>
            </a:pPr>
            <a:r>
              <a:t>No hay apenas descripción física, atuendos parecidos.</a:t>
            </a:r>
          </a:p>
          <a:p>
            <a:pPr marL="329184" indent="-329184" defTabSz="877823">
              <a:lnSpc>
                <a:spcPct val="90000"/>
              </a:lnSpc>
              <a:spcBef>
                <a:spcPts val="400"/>
              </a:spcBef>
              <a:buChar char="•"/>
              <a:defRPr sz="1919">
                <a:latin typeface="Arial Narrow"/>
                <a:ea typeface="Arial Narrow"/>
                <a:cs typeface="Arial Narrow"/>
                <a:sym typeface="Arial Narrow"/>
              </a:defRPr>
            </a:pPr>
            <a:r>
              <a:t>Los hombres tienen un papel mudo pero importante: presencia constante en los diálogos.</a:t>
            </a:r>
          </a:p>
          <a:p>
            <a:pPr marL="329184" indent="-329184" defTabSz="877823">
              <a:lnSpc>
                <a:spcPct val="90000"/>
              </a:lnSpc>
              <a:spcBef>
                <a:spcPts val="400"/>
              </a:spcBef>
              <a:buChar char="•"/>
              <a:defRPr sz="1919">
                <a:latin typeface="Arial Narrow"/>
                <a:ea typeface="Arial Narrow"/>
                <a:cs typeface="Arial Narrow"/>
                <a:sym typeface="Arial Narrow"/>
              </a:defRPr>
            </a:pPr>
            <a:r>
              <a:t>Solamente aparecen mujeres:drama sobre ellas</a:t>
            </a:r>
          </a:p>
          <a:p>
            <a:pPr marL="329184" indent="-329184" defTabSz="877823">
              <a:lnSpc>
                <a:spcPct val="90000"/>
              </a:lnSpc>
              <a:spcBef>
                <a:spcPts val="400"/>
              </a:spcBef>
              <a:buChar char="•"/>
              <a:defRPr sz="1919">
                <a:latin typeface="Arial Narrow"/>
                <a:ea typeface="Arial Narrow"/>
                <a:cs typeface="Arial Narrow"/>
                <a:sym typeface="Arial Narrow"/>
              </a:defRPr>
            </a:pPr>
          </a:p>
          <a:p>
            <a:pPr marL="329184" indent="-329184" defTabSz="877823">
              <a:lnSpc>
                <a:spcPct val="90000"/>
              </a:lnSpc>
              <a:spcBef>
                <a:spcPts val="400"/>
              </a:spcBef>
              <a:buChar char="•"/>
              <a:defRPr b="1" sz="1919">
                <a:latin typeface="Arial Narrow"/>
                <a:ea typeface="Arial Narrow"/>
                <a:cs typeface="Arial Narrow"/>
                <a:sym typeface="Arial Narrow"/>
              </a:defRPr>
            </a:pPr>
            <a:r>
              <a:t>Bernarda:</a:t>
            </a:r>
            <a:r>
              <a:rPr b="0"/>
              <a:t> Todo lo negativo se centra en ella, figura central; autoridad masculina.Es tirana, despótica y es blanco de todas las críticas. Su lenguaje ya advierte su carácter (órdenes, prohibiciones). Tiene mentalidad tradicional, preocupada por "el que dirán", las apariencias; el orgullo de casta.</a:t>
            </a:r>
            <a:endParaRPr b="0"/>
          </a:p>
          <a:p>
            <a:pPr marL="329184" indent="-329184" defTabSz="877823">
              <a:lnSpc>
                <a:spcPct val="90000"/>
              </a:lnSpc>
              <a:spcBef>
                <a:spcPts val="400"/>
              </a:spcBef>
              <a:buChar char="•"/>
              <a:defRPr b="1" sz="1919">
                <a:latin typeface="Arial Narrow"/>
                <a:ea typeface="Arial Narrow"/>
                <a:cs typeface="Arial Narrow"/>
                <a:sym typeface="Arial Narrow"/>
              </a:defRPr>
            </a:pPr>
            <a:endParaRPr b="0"/>
          </a:p>
          <a:p>
            <a:pPr marL="329184" indent="-329184" defTabSz="877823">
              <a:lnSpc>
                <a:spcPct val="90000"/>
              </a:lnSpc>
              <a:spcBef>
                <a:spcPts val="400"/>
              </a:spcBef>
              <a:buChar char="•"/>
              <a:defRPr b="1" sz="1919">
                <a:latin typeface="Arial Narrow"/>
                <a:ea typeface="Arial Narrow"/>
                <a:cs typeface="Arial Narrow"/>
                <a:sym typeface="Arial Narrow"/>
              </a:defRPr>
            </a:pPr>
            <a:endParaRPr b="0"/>
          </a:p>
          <a:p>
            <a:pPr marL="329184" indent="-329184" defTabSz="877823">
              <a:lnSpc>
                <a:spcPct val="90000"/>
              </a:lnSpc>
              <a:spcBef>
                <a:spcPts val="400"/>
              </a:spcBef>
              <a:buChar char="•"/>
              <a:defRPr b="1" sz="1919">
                <a:latin typeface="Arial Narrow"/>
                <a:ea typeface="Arial Narrow"/>
                <a:cs typeface="Arial Narrow"/>
                <a:sym typeface="Arial Narrow"/>
              </a:defRPr>
            </a:pPr>
            <a:r>
              <a:t>Angustias:</a:t>
            </a:r>
            <a:r>
              <a:rPr b="0"/>
              <a:t> Se piensa casar con Pepe el Romano gracias a su dinero. Aunque es consciente de ello, le es indiferente, ya que su único deseo es salir de la maldita casa y del poder de su madre. Aunque tras 40 años no quedan en ella pasiones ni alegrías.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Personajes"/>
          <p:cNvSpPr txBox="1"/>
          <p:nvPr>
            <p:ph type="title"/>
          </p:nvPr>
        </p:nvSpPr>
        <p:spPr>
          <a:xfrm>
            <a:off x="1066800" y="380999"/>
            <a:ext cx="7620000" cy="549768"/>
          </a:xfrm>
          <a:prstGeom prst="rect">
            <a:avLst/>
          </a:prstGeom>
        </p:spPr>
        <p:txBody>
          <a:bodyPr/>
          <a:lstStyle>
            <a:lvl1pPr defTabSz="676655">
              <a:defRPr sz="3256">
                <a:latin typeface="Arial Narrow"/>
                <a:ea typeface="Arial Narrow"/>
                <a:cs typeface="Arial Narrow"/>
                <a:sym typeface="Arial Narrow"/>
              </a:defRPr>
            </a:lvl1pPr>
          </a:lstStyle>
          <a:p>
            <a:pPr/>
            <a:r>
              <a:t>Personajes</a:t>
            </a:r>
          </a:p>
        </p:txBody>
      </p:sp>
      <p:sp>
        <p:nvSpPr>
          <p:cNvPr id="72" name="Magdalena y Amelia: Son las dos más sumisas. Han aceptado el poder de su madre con resignación…"/>
          <p:cNvSpPr txBox="1"/>
          <p:nvPr>
            <p:ph type="body" idx="1"/>
          </p:nvPr>
        </p:nvSpPr>
        <p:spPr>
          <a:xfrm>
            <a:off x="1283916" y="981395"/>
            <a:ext cx="7467601" cy="5558927"/>
          </a:xfrm>
          <a:prstGeom prst="rect">
            <a:avLst/>
          </a:prstGeom>
        </p:spPr>
        <p:txBody>
          <a:bodyPr/>
          <a:lstStyle/>
          <a:p>
            <a:pPr marL="332613" indent="-332613" defTabSz="886968">
              <a:lnSpc>
                <a:spcPct val="90000"/>
              </a:lnSpc>
              <a:spcBef>
                <a:spcPts val="400"/>
              </a:spcBef>
              <a:buChar char="•"/>
              <a:defRPr b="1" sz="1940">
                <a:latin typeface="Arial Narrow"/>
                <a:ea typeface="Arial Narrow"/>
                <a:cs typeface="Arial Narrow"/>
                <a:sym typeface="Arial Narrow"/>
              </a:defRPr>
            </a:pPr>
            <a:r>
              <a:t>Magdalena y Amelia:</a:t>
            </a:r>
            <a:r>
              <a:rPr b="0"/>
              <a:t> Son las dos más sumisas. Han aceptado el poder de su madre con resignación</a:t>
            </a:r>
          </a:p>
          <a:p>
            <a:pPr marL="332613" indent="-332613" defTabSz="886968">
              <a:lnSpc>
                <a:spcPct val="90000"/>
              </a:lnSpc>
              <a:spcBef>
                <a:spcPts val="400"/>
              </a:spcBef>
              <a:buChar char="•"/>
              <a:defRPr b="1" sz="1940">
                <a:latin typeface="Arial Narrow"/>
                <a:ea typeface="Arial Narrow"/>
                <a:cs typeface="Arial Narrow"/>
                <a:sym typeface="Arial Narrow"/>
              </a:defRPr>
            </a:pPr>
            <a:r>
              <a:t>Martirio:</a:t>
            </a:r>
            <a:r>
              <a:rPr b="0"/>
              <a:t> El más complejo personaje de todo. Su madre frustró su boda y siente un resentimiento y unos celos de su hermana menor muy grandes, ya que ve impotente como ésta atrae a Pepe el Romano. </a:t>
            </a:r>
          </a:p>
          <a:p>
            <a:pPr marL="332613" indent="-332613" defTabSz="886968">
              <a:lnSpc>
                <a:spcPct val="90000"/>
              </a:lnSpc>
              <a:spcBef>
                <a:spcPts val="400"/>
              </a:spcBef>
              <a:buChar char="•"/>
              <a:defRPr b="1" sz="1940">
                <a:latin typeface="Arial Narrow"/>
                <a:ea typeface="Arial Narrow"/>
                <a:cs typeface="Arial Narrow"/>
                <a:sym typeface="Arial Narrow"/>
              </a:defRPr>
            </a:pPr>
            <a:r>
              <a:t>Adela:</a:t>
            </a:r>
            <a:r>
              <a:rPr b="0"/>
              <a:t> La más joven de todas. No está dispuesta a someterse a la tiranía materna y todo en ella es vitalismo. Desafía la moral establecida, aunque es imposible vencerla y esto la lleva al destino trágico. Subversiva.</a:t>
            </a:r>
          </a:p>
          <a:p>
            <a:pPr marL="332613" indent="-332613" defTabSz="886968">
              <a:lnSpc>
                <a:spcPct val="90000"/>
              </a:lnSpc>
              <a:spcBef>
                <a:spcPts val="400"/>
              </a:spcBef>
              <a:buChar char="•"/>
              <a:defRPr b="1" sz="1940">
                <a:latin typeface="Arial Narrow"/>
                <a:ea typeface="Arial Narrow"/>
                <a:cs typeface="Arial Narrow"/>
                <a:sym typeface="Arial Narrow"/>
              </a:defRPr>
            </a:pPr>
            <a:r>
              <a:t>Poncia:</a:t>
            </a:r>
            <a:r>
              <a:rPr b="0"/>
              <a:t> La criada. Sería casi de la familia de no ser por el clasismo imperante. Resaltar de ella su habla popular y variada. </a:t>
            </a:r>
          </a:p>
          <a:p>
            <a:pPr marL="332613" indent="-332613" defTabSz="886968">
              <a:lnSpc>
                <a:spcPct val="90000"/>
              </a:lnSpc>
              <a:spcBef>
                <a:spcPts val="400"/>
              </a:spcBef>
              <a:buChar char="•"/>
              <a:defRPr b="1" sz="1940">
                <a:latin typeface="Arial Narrow"/>
                <a:ea typeface="Arial Narrow"/>
                <a:cs typeface="Arial Narrow"/>
                <a:sym typeface="Arial Narrow"/>
              </a:defRPr>
            </a:pPr>
            <a:r>
              <a:t>María Josefa:</a:t>
            </a:r>
            <a:r>
              <a:rPr b="0"/>
              <a:t> Sus palabras son locura y verdad. Expresa lo que ninguna de las hijas se atreve a decir: su deseo de libertad, de amor, de maternidad, etc... Es una mala imagen ante el pueblo, por lo que es encerrada por Bernarda. </a:t>
            </a:r>
          </a:p>
          <a:p>
            <a:pPr marL="332613" indent="-332613" defTabSz="886968">
              <a:lnSpc>
                <a:spcPct val="90000"/>
              </a:lnSpc>
              <a:spcBef>
                <a:spcPts val="400"/>
              </a:spcBef>
              <a:buChar char="•"/>
              <a:defRPr b="1" sz="1940">
                <a:latin typeface="Arial Narrow"/>
                <a:ea typeface="Arial Narrow"/>
                <a:cs typeface="Arial Narrow"/>
                <a:sym typeface="Arial Narrow"/>
              </a:defRPr>
            </a:pPr>
            <a:r>
              <a:t>Pepe el Romano:</a:t>
            </a:r>
            <a:r>
              <a:rPr b="0"/>
              <a:t> En la obra no aparece, aunque es omnipresente. Catalizador de todas las pasiones e iras en la casa, oscuro objeto de deseo. Figura de machismo dominante.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imbología"/>
          <p:cNvSpPr txBox="1"/>
          <p:nvPr>
            <p:ph type="title"/>
          </p:nvPr>
        </p:nvSpPr>
        <p:spPr>
          <a:xfrm>
            <a:off x="1066800" y="380999"/>
            <a:ext cx="7620000" cy="679200"/>
          </a:xfrm>
          <a:prstGeom prst="rect">
            <a:avLst/>
          </a:prstGeom>
        </p:spPr>
        <p:txBody>
          <a:bodyPr/>
          <a:lstStyle>
            <a:lvl1pPr>
              <a:defRPr b="1" sz="3600">
                <a:latin typeface="Arial Narrow"/>
                <a:ea typeface="Arial Narrow"/>
                <a:cs typeface="Arial Narrow"/>
                <a:sym typeface="Arial Narrow"/>
              </a:defRPr>
            </a:lvl1pPr>
          </a:lstStyle>
          <a:p>
            <a:pPr/>
            <a:r>
              <a:t>Simbología</a:t>
            </a:r>
          </a:p>
        </p:txBody>
      </p:sp>
      <p:sp>
        <p:nvSpPr>
          <p:cNvPr id="75" name="Lorca estaba fuertemente influido por el simbolismo, común en la Generación del 27:…"/>
          <p:cNvSpPr txBox="1"/>
          <p:nvPr>
            <p:ph type="body" idx="1"/>
          </p:nvPr>
        </p:nvSpPr>
        <p:spPr>
          <a:xfrm>
            <a:off x="1143000" y="1002968"/>
            <a:ext cx="7467600" cy="5278488"/>
          </a:xfrm>
          <a:prstGeom prst="rect">
            <a:avLst/>
          </a:prstGeom>
        </p:spPr>
        <p:txBody>
          <a:bodyPr/>
          <a:lstStyle/>
          <a:p>
            <a:pPr>
              <a:lnSpc>
                <a:spcPct val="90000"/>
              </a:lnSpc>
              <a:spcBef>
                <a:spcPts val="400"/>
              </a:spcBef>
              <a:buChar char="•"/>
              <a:defRPr sz="1800">
                <a:latin typeface="Arial Narrow"/>
                <a:ea typeface="Arial Narrow"/>
                <a:cs typeface="Arial Narrow"/>
                <a:sym typeface="Arial Narrow"/>
              </a:defRPr>
            </a:pPr>
            <a:r>
              <a:t>Lorca estaba fuertemente influido por el simbolismo, común en la Generación del 27:</a:t>
            </a:r>
          </a:p>
          <a:p>
            <a:pPr>
              <a:lnSpc>
                <a:spcPct val="90000"/>
              </a:lnSpc>
              <a:spcBef>
                <a:spcPts val="400"/>
              </a:spcBef>
              <a:buChar char="•"/>
              <a:defRPr sz="1800">
                <a:latin typeface="Arial Narrow"/>
                <a:ea typeface="Arial Narrow"/>
                <a:cs typeface="Arial Narrow"/>
                <a:sym typeface="Arial Narrow"/>
              </a:defRPr>
            </a:pPr>
            <a:r>
              <a:t>La casa: connotación 👎🏽 ( presidio, infierno, convento...) que falta el agua y el aire:</a:t>
            </a:r>
          </a:p>
          <a:p>
            <a:pPr>
              <a:lnSpc>
                <a:spcPct val="90000"/>
              </a:lnSpc>
              <a:spcBef>
                <a:spcPts val="400"/>
              </a:spcBef>
              <a:buChar char="•"/>
              <a:defRPr b="1" sz="1800">
                <a:latin typeface="Arial Narrow"/>
                <a:ea typeface="Arial Narrow"/>
                <a:cs typeface="Arial Narrow"/>
                <a:sym typeface="Arial Narrow"/>
              </a:defRPr>
            </a:pPr>
            <a:r>
              <a:t>El agua</a:t>
            </a:r>
            <a:r>
              <a:rPr b="0"/>
              <a:t>: sed como referencia al </a:t>
            </a:r>
            <a:r>
              <a:t>deseo sexual </a:t>
            </a:r>
            <a:r>
              <a:rPr b="0"/>
              <a:t>(véase el sofoco: por eso Bernarda quiere cerrar ventanas y Adela/Martirio tienen sed. El caballo cuando da coces tiene sed). El pueblo no tiene </a:t>
            </a:r>
            <a:r>
              <a:t>ríos</a:t>
            </a:r>
            <a:r>
              <a:rPr b="0"/>
              <a:t> (igual a </a:t>
            </a:r>
            <a:r>
              <a:t>vida</a:t>
            </a:r>
            <a:r>
              <a:rPr b="0"/>
              <a:t>) pero sí </a:t>
            </a:r>
            <a:r>
              <a:t>pozos</a:t>
            </a:r>
            <a:r>
              <a:rPr b="0"/>
              <a:t> (oscuros símbolos de </a:t>
            </a:r>
            <a:r>
              <a:t>muerte</a:t>
            </a:r>
            <a:r>
              <a:rPr b="0"/>
              <a:t>). Se contrastan las referencias al agua estancada/envenenada de los pozos con el agua limpia e infinita de mar (con el que se asocia María Josefa.) </a:t>
            </a:r>
          </a:p>
          <a:p>
            <a:pPr>
              <a:lnSpc>
                <a:spcPct val="90000"/>
              </a:lnSpc>
              <a:spcBef>
                <a:spcPts val="400"/>
              </a:spcBef>
              <a:buChar char="•"/>
              <a:defRPr b="1" sz="1800">
                <a:latin typeface="Arial Narrow"/>
                <a:ea typeface="Arial Narrow"/>
                <a:cs typeface="Arial Narrow"/>
                <a:sym typeface="Arial Narrow"/>
              </a:defRPr>
            </a:pPr>
            <a:r>
              <a:t>Blanco-negro</a:t>
            </a:r>
            <a:r>
              <a:rPr b="0"/>
              <a:t> (viene reforzando la idea del documental fotográfico: blanco para lo </a:t>
            </a:r>
            <a:r>
              <a:t>positivo</a:t>
            </a:r>
            <a:r>
              <a:rPr b="0"/>
              <a:t> en general (la vida, la libertad, la sexualidad) mientras que lo negro se refiere a la </a:t>
            </a:r>
            <a:r>
              <a:t>muerte</a:t>
            </a:r>
            <a:r>
              <a:rPr b="0"/>
              <a:t> (Adela muere de noche) y al fanatismo religioso (luto). </a:t>
            </a:r>
          </a:p>
          <a:p>
            <a:pPr>
              <a:lnSpc>
                <a:spcPct val="90000"/>
              </a:lnSpc>
              <a:spcBef>
                <a:spcPts val="400"/>
              </a:spcBef>
              <a:buChar char="•"/>
              <a:defRPr b="1" sz="1800">
                <a:latin typeface="Arial Narrow"/>
                <a:ea typeface="Arial Narrow"/>
                <a:cs typeface="Arial Narrow"/>
                <a:sym typeface="Arial Narrow"/>
              </a:defRPr>
            </a:pPr>
            <a:r>
              <a:t>El color verde</a:t>
            </a:r>
            <a:r>
              <a:rPr b="0"/>
              <a:t>: significa la </a:t>
            </a:r>
            <a:r>
              <a:t>rebeldía</a:t>
            </a:r>
            <a:r>
              <a:rPr b="0"/>
              <a:t> en Lorca. Lo demuestra mediante el vestido verde que luce Adela y el abanico que usa, ella es la única de las hijas que se rebela contra su madre. </a:t>
            </a:r>
          </a:p>
          <a:p>
            <a:pPr>
              <a:lnSpc>
                <a:spcPct val="90000"/>
              </a:lnSpc>
              <a:spcBef>
                <a:spcPts val="400"/>
              </a:spcBef>
              <a:buChar char="•"/>
              <a:defRPr b="1" sz="1800">
                <a:latin typeface="Arial Narrow"/>
                <a:ea typeface="Arial Narrow"/>
                <a:cs typeface="Arial Narrow"/>
                <a:sym typeface="Arial Narrow"/>
              </a:defRPr>
            </a:pPr>
            <a:r>
              <a:t>El bastón</a:t>
            </a:r>
            <a:r>
              <a:rPr b="0"/>
              <a:t> como símbolo t </a:t>
            </a:r>
            <a:r>
              <a:t>poder tiránico</a:t>
            </a:r>
            <a:r>
              <a:rPr b="0"/>
              <a:t> de Bernarda. Cuando Adela lo rompe acaba la tiranía, muestra la rebeldía de Adela. El bastón como símbolo de la ceguera de Bernarda.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imbología"/>
          <p:cNvSpPr txBox="1"/>
          <p:nvPr>
            <p:ph type="title"/>
          </p:nvPr>
        </p:nvSpPr>
        <p:spPr>
          <a:xfrm>
            <a:off x="1066800" y="380999"/>
            <a:ext cx="7620000" cy="781668"/>
          </a:xfrm>
          <a:prstGeom prst="rect">
            <a:avLst/>
          </a:prstGeom>
        </p:spPr>
        <p:txBody>
          <a:bodyPr/>
          <a:lstStyle>
            <a:lvl1pPr>
              <a:defRPr b="1" sz="3600">
                <a:latin typeface="Arial Narrow"/>
                <a:ea typeface="Arial Narrow"/>
                <a:cs typeface="Arial Narrow"/>
                <a:sym typeface="Arial Narrow"/>
              </a:defRPr>
            </a:lvl1pPr>
          </a:lstStyle>
          <a:p>
            <a:pPr/>
            <a:r>
              <a:t>Simbología</a:t>
            </a:r>
          </a:p>
        </p:txBody>
      </p:sp>
      <p:sp>
        <p:nvSpPr>
          <p:cNvPr id="78" name="Salida de la casa: matrimonio (trampa para las mujeres:vida de servidumbre).…"/>
          <p:cNvSpPr txBox="1"/>
          <p:nvPr>
            <p:ph type="body" idx="1"/>
          </p:nvPr>
        </p:nvSpPr>
        <p:spPr>
          <a:xfrm>
            <a:off x="925024" y="1639346"/>
            <a:ext cx="7608277" cy="3961004"/>
          </a:xfrm>
          <a:prstGeom prst="rect">
            <a:avLst/>
          </a:prstGeom>
        </p:spPr>
        <p:txBody>
          <a:bodyPr/>
          <a:lstStyle/>
          <a:p>
            <a:pPr>
              <a:lnSpc>
                <a:spcPct val="90000"/>
              </a:lnSpc>
              <a:spcBef>
                <a:spcPts val="400"/>
              </a:spcBef>
              <a:buChar char="•"/>
              <a:defRPr sz="1800">
                <a:latin typeface="Arial Narrow"/>
                <a:ea typeface="Arial Narrow"/>
                <a:cs typeface="Arial Narrow"/>
                <a:sym typeface="Arial Narrow"/>
              </a:defRPr>
            </a:pPr>
            <a:r>
              <a:t>Salida de la </a:t>
            </a:r>
            <a:r>
              <a:rPr b="1"/>
              <a:t>casa</a:t>
            </a:r>
            <a:r>
              <a:t>: matrimonio (trampa para las mujeres:vida de servidumbre).</a:t>
            </a:r>
          </a:p>
          <a:p>
            <a:pPr>
              <a:lnSpc>
                <a:spcPct val="90000"/>
              </a:lnSpc>
              <a:spcBef>
                <a:spcPts val="400"/>
              </a:spcBef>
              <a:buChar char="•"/>
              <a:defRPr sz="1800">
                <a:latin typeface="Arial Narrow"/>
                <a:ea typeface="Arial Narrow"/>
                <a:cs typeface="Arial Narrow"/>
                <a:sym typeface="Arial Narrow"/>
              </a:defRPr>
            </a:pPr>
            <a:r>
              <a:rPr b="1" u="sng"/>
              <a:t>Sonidos</a:t>
            </a:r>
            <a:r>
              <a:t>: campanas, tono dramático y fúnebre.</a:t>
            </a:r>
          </a:p>
          <a:p>
            <a:pPr>
              <a:lnSpc>
                <a:spcPct val="90000"/>
              </a:lnSpc>
              <a:spcBef>
                <a:spcPts val="400"/>
              </a:spcBef>
              <a:buChar char="•"/>
              <a:defRPr sz="1800">
                <a:latin typeface="Arial Narrow"/>
                <a:ea typeface="Arial Narrow"/>
                <a:cs typeface="Arial Narrow"/>
                <a:sym typeface="Arial Narrow"/>
              </a:defRPr>
            </a:pPr>
            <a:r>
              <a:t>El </a:t>
            </a:r>
            <a:r>
              <a:rPr b="1" u="sng"/>
              <a:t>corral</a:t>
            </a:r>
            <a:r>
              <a:rPr u="sng"/>
              <a:t>: </a:t>
            </a:r>
            <a:r>
              <a:t>el espacio del deseo; las </a:t>
            </a:r>
            <a:r>
              <a:rPr b="1" u="sng"/>
              <a:t>habitaciones</a:t>
            </a:r>
            <a:r>
              <a:t> encierran los deseos de las hermanas y la frustración (“</a:t>
            </a:r>
            <a:r>
              <a:rPr i="1"/>
              <a:t>Hay una tormenta en cada cuarto”,</a:t>
            </a:r>
            <a:r>
              <a:t> dice Poncia). Y ni siquiera en ellas hay privacidad porque entre Poncia y la madre, atentas a las conversaciones y al menor ruido nocturno, cercan inquisitivamente a las hijas.</a:t>
            </a:r>
          </a:p>
          <a:p>
            <a:pPr>
              <a:lnSpc>
                <a:spcPct val="90000"/>
              </a:lnSpc>
              <a:spcBef>
                <a:spcPts val="400"/>
              </a:spcBef>
              <a:buChar char="•"/>
              <a:defRPr sz="1800">
                <a:latin typeface="Arial Narrow"/>
                <a:ea typeface="Arial Narrow"/>
                <a:cs typeface="Arial Narrow"/>
                <a:sym typeface="Arial Narrow"/>
              </a:defRPr>
            </a:pPr>
            <a:r>
              <a:t>Las </a:t>
            </a:r>
            <a:r>
              <a:rPr b="1" u="sng"/>
              <a:t>puertas y ventanas</a:t>
            </a:r>
            <a:r>
              <a:rPr u="sng"/>
              <a:t>:</a:t>
            </a:r>
            <a:r>
              <a:t> la esperanza pero, al mismo tiempo, cierran la huída (“</a:t>
            </a:r>
            <a:r>
              <a:rPr i="1"/>
              <a:t>Haceros cuenta que hemos con ladrillos puertas y ventanas</a:t>
            </a:r>
            <a:r>
              <a:t>”, dice Bernarda). Además las ventanas tienen rejas.</a:t>
            </a:r>
          </a:p>
          <a:p>
            <a:pPr>
              <a:lnSpc>
                <a:spcPct val="90000"/>
              </a:lnSpc>
              <a:spcBef>
                <a:spcPts val="400"/>
              </a:spcBef>
              <a:buChar char="•"/>
              <a:defRPr sz="1800">
                <a:latin typeface="Arial Narrow"/>
                <a:ea typeface="Arial Narrow"/>
                <a:cs typeface="Arial Narrow"/>
                <a:sym typeface="Arial Narrow"/>
              </a:defRPr>
            </a:pPr>
            <a:r>
              <a:t>El </a:t>
            </a:r>
            <a:r>
              <a:rPr b="1" u="sng"/>
              <a:t>mar</a:t>
            </a:r>
            <a:r>
              <a:t>: connotaciones opuestas al agua estancada pues representa el amor sin barreras, la fecundidad y la libertad (el espacio al que aspira la abuela).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imbología"/>
          <p:cNvSpPr txBox="1"/>
          <p:nvPr>
            <p:ph type="title"/>
          </p:nvPr>
        </p:nvSpPr>
        <p:spPr>
          <a:prstGeom prst="rect">
            <a:avLst/>
          </a:prstGeom>
        </p:spPr>
        <p:txBody>
          <a:bodyPr/>
          <a:lstStyle>
            <a:lvl1pPr>
              <a:defRPr b="1"/>
            </a:lvl1pPr>
          </a:lstStyle>
          <a:p>
            <a:pPr/>
            <a:r>
              <a:t>Simbología</a:t>
            </a:r>
          </a:p>
        </p:txBody>
      </p:sp>
      <p:sp>
        <p:nvSpPr>
          <p:cNvPr id="81" name="Bernarda Alba: nombre de origen teutónico: &quot;con fuerza o empuje de oso&quot;. ALBA: blanca…"/>
          <p:cNvSpPr txBox="1"/>
          <p:nvPr>
            <p:ph type="body" sz="half" idx="1"/>
          </p:nvPr>
        </p:nvSpPr>
        <p:spPr>
          <a:xfrm>
            <a:off x="965897" y="1380469"/>
            <a:ext cx="4761692" cy="4622444"/>
          </a:xfrm>
          <a:prstGeom prst="rect">
            <a:avLst/>
          </a:prstGeom>
        </p:spPr>
        <p:txBody>
          <a:bodyPr/>
          <a:lstStyle/>
          <a:p>
            <a:pPr marL="325754" indent="-325754" defTabSz="868680">
              <a:lnSpc>
                <a:spcPct val="90000"/>
              </a:lnSpc>
              <a:spcBef>
                <a:spcPts val="400"/>
              </a:spcBef>
              <a:buChar char="•"/>
              <a:defRPr sz="1710">
                <a:latin typeface="Arial Narrow"/>
                <a:ea typeface="Arial Narrow"/>
                <a:cs typeface="Arial Narrow"/>
                <a:sym typeface="Arial Narrow"/>
              </a:defRPr>
            </a:pPr>
            <a:r>
              <a:rPr b="1"/>
              <a:t>Bernarda Alba</a:t>
            </a:r>
            <a:r>
              <a:t>: nombre de origen teutónico: "con fuerza o empuje de oso". ALBA: blanca </a:t>
            </a:r>
          </a:p>
          <a:p>
            <a:pPr marL="325754" indent="-325754" defTabSz="868680">
              <a:lnSpc>
                <a:spcPct val="90000"/>
              </a:lnSpc>
              <a:spcBef>
                <a:spcPts val="400"/>
              </a:spcBef>
              <a:buChar char="•"/>
              <a:defRPr sz="1710">
                <a:latin typeface="Arial Narrow"/>
                <a:ea typeface="Arial Narrow"/>
                <a:cs typeface="Arial Narrow"/>
                <a:sym typeface="Arial Narrow"/>
              </a:defRPr>
            </a:pPr>
            <a:r>
              <a:rPr b="1"/>
              <a:t>Angustias</a:t>
            </a:r>
            <a:r>
              <a:t>: etimológicamente, del latín "angostura", "dificultad". Significa opresión, aflicción, congoja; estrechez de lugar o del tiempo. A esto, añadirle el significado directo: es un personaje acongojado por el paso del tiempo. Se hace vieja y no ha encontrado marido y, por tanto, manera de salir de la casa. </a:t>
            </a:r>
          </a:p>
          <a:p>
            <a:pPr marL="325754" indent="-325754" defTabSz="868680">
              <a:lnSpc>
                <a:spcPct val="90000"/>
              </a:lnSpc>
              <a:spcBef>
                <a:spcPts val="400"/>
              </a:spcBef>
              <a:buChar char="•"/>
              <a:defRPr sz="1710">
                <a:latin typeface="Arial Narrow"/>
                <a:ea typeface="Arial Narrow"/>
                <a:cs typeface="Arial Narrow"/>
                <a:sym typeface="Arial Narrow"/>
              </a:defRPr>
            </a:pPr>
            <a:r>
              <a:rPr b="1"/>
              <a:t>Magdalena</a:t>
            </a:r>
            <a:r>
              <a:t>: desconsolada, lacrimosa </a:t>
            </a:r>
          </a:p>
          <a:p>
            <a:pPr marL="325754" indent="-325754" defTabSz="868680">
              <a:lnSpc>
                <a:spcPct val="90000"/>
              </a:lnSpc>
              <a:spcBef>
                <a:spcPts val="400"/>
              </a:spcBef>
              <a:buChar char="•"/>
              <a:defRPr sz="1710">
                <a:latin typeface="Arial Narrow"/>
                <a:ea typeface="Arial Narrow"/>
                <a:cs typeface="Arial Narrow"/>
                <a:sym typeface="Arial Narrow"/>
              </a:defRPr>
            </a:pPr>
            <a:r>
              <a:rPr b="1"/>
              <a:t>Martirio</a:t>
            </a:r>
            <a:r>
              <a:t>: muerte o tormentos. </a:t>
            </a:r>
          </a:p>
          <a:p>
            <a:pPr marL="325754" indent="-325754" defTabSz="868680">
              <a:lnSpc>
                <a:spcPct val="90000"/>
              </a:lnSpc>
              <a:spcBef>
                <a:spcPts val="400"/>
              </a:spcBef>
              <a:buChar char="•"/>
              <a:defRPr sz="1710">
                <a:latin typeface="Arial Narrow"/>
                <a:ea typeface="Arial Narrow"/>
                <a:cs typeface="Arial Narrow"/>
                <a:sym typeface="Arial Narrow"/>
              </a:defRPr>
            </a:pPr>
            <a:r>
              <a:rPr b="1"/>
              <a:t>Adela</a:t>
            </a:r>
            <a:r>
              <a:t>: de carácter noble. </a:t>
            </a:r>
          </a:p>
          <a:p>
            <a:pPr marL="325754" indent="-325754" defTabSz="868680">
              <a:lnSpc>
                <a:spcPct val="90000"/>
              </a:lnSpc>
              <a:spcBef>
                <a:spcPts val="400"/>
              </a:spcBef>
              <a:buChar char="•"/>
              <a:defRPr sz="1710">
                <a:latin typeface="Arial Narrow"/>
                <a:ea typeface="Arial Narrow"/>
                <a:cs typeface="Arial Narrow"/>
                <a:sym typeface="Arial Narrow"/>
              </a:defRPr>
            </a:pPr>
            <a:r>
              <a:rPr b="1"/>
              <a:t>Amelia</a:t>
            </a:r>
            <a:r>
              <a:t>: sin miel</a:t>
            </a:r>
          </a:p>
          <a:p>
            <a:pPr marL="325754" indent="-325754" defTabSz="868680">
              <a:lnSpc>
                <a:spcPct val="90000"/>
              </a:lnSpc>
              <a:spcBef>
                <a:spcPts val="400"/>
              </a:spcBef>
              <a:buChar char="•"/>
              <a:defRPr sz="1710">
                <a:latin typeface="Arial Narrow"/>
                <a:ea typeface="Arial Narrow"/>
                <a:cs typeface="Arial Narrow"/>
                <a:sym typeface="Arial Narrow"/>
              </a:defRPr>
            </a:pPr>
            <a:r>
              <a:rPr b="1"/>
              <a:t>La Poncia</a:t>
            </a:r>
            <a:r>
              <a:t>: nombre equivalente a Poncio Pilatos. </a:t>
            </a:r>
          </a:p>
          <a:p>
            <a:pPr marL="325754" indent="-325754" defTabSz="868680">
              <a:lnSpc>
                <a:spcPct val="90000"/>
              </a:lnSpc>
              <a:spcBef>
                <a:spcPts val="400"/>
              </a:spcBef>
              <a:buChar char="•"/>
              <a:defRPr b="1" sz="1710">
                <a:latin typeface="Arial Narrow"/>
                <a:ea typeface="Arial Narrow"/>
                <a:cs typeface="Arial Narrow"/>
                <a:sym typeface="Arial Narrow"/>
              </a:defRPr>
            </a:pPr>
            <a:r>
              <a:t>M. Josefa: </a:t>
            </a:r>
            <a:r>
              <a:rPr b="0"/>
              <a:t>libertad y la voz de los deseos de las hermanas. ¿Loca?</a:t>
            </a:r>
          </a:p>
        </p:txBody>
      </p:sp>
      <p:pic>
        <p:nvPicPr>
          <p:cNvPr id="82" name="2D3B195F-3701-40CE-9C31-F53F02BD4C26-L0-001.jpeg" descr="2D3B195F-3701-40CE-9C31-F53F02BD4C26-L0-001.jpeg"/>
          <p:cNvPicPr>
            <a:picLocks noChangeAspect="1"/>
          </p:cNvPicPr>
          <p:nvPr/>
        </p:nvPicPr>
        <p:blipFill>
          <a:blip r:embed="rId2">
            <a:extLst/>
          </a:blip>
          <a:stretch>
            <a:fillRect/>
          </a:stretch>
        </p:blipFill>
        <p:spPr>
          <a:xfrm>
            <a:off x="5813088" y="1524318"/>
            <a:ext cx="2913739" cy="457204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ONIDOS de la tragedia:"/>
          <p:cNvSpPr txBox="1"/>
          <p:nvPr>
            <p:ph type="title"/>
          </p:nvPr>
        </p:nvSpPr>
        <p:spPr>
          <a:prstGeom prst="rect">
            <a:avLst/>
          </a:prstGeom>
        </p:spPr>
        <p:txBody>
          <a:bodyPr/>
          <a:lstStyle/>
          <a:p>
            <a:pPr defTabSz="457200">
              <a:defRPr sz="3400">
                <a:solidFill>
                  <a:srgbClr val="000000"/>
                </a:solidFill>
                <a:uFill>
                  <a:solidFill>
                    <a:srgbClr val="000000"/>
                  </a:solidFill>
                </a:uFill>
              </a:defRPr>
            </a:pPr>
            <a:r>
              <a:rPr b="1" u="sng"/>
              <a:t>SONIDOS</a:t>
            </a:r>
            <a:r>
              <a:rPr u="sng"/>
              <a:t> </a:t>
            </a:r>
            <a:r>
              <a:t>de la tragedia:</a:t>
            </a:r>
          </a:p>
        </p:txBody>
      </p:sp>
      <p:sp>
        <p:nvSpPr>
          <p:cNvPr id="85" name="Oponer la vida en el interior y la del exterior de la casa: crear la impresión de que todo se repite (las campanas al principio y al final) y a acentuar el tono trágico:…"/>
          <p:cNvSpPr txBox="1"/>
          <p:nvPr>
            <p:ph type="body" idx="1"/>
          </p:nvPr>
        </p:nvSpPr>
        <p:spPr>
          <a:xfrm>
            <a:off x="1153088" y="1439803"/>
            <a:ext cx="7396624" cy="4384453"/>
          </a:xfrm>
          <a:prstGeom prst="rect">
            <a:avLst/>
          </a:prstGeom>
        </p:spPr>
        <p:txBody>
          <a:bodyPr/>
          <a:lstStyle/>
          <a:p>
            <a:pPr marL="0" indent="0" algn="just" defTabSz="457200">
              <a:spcBef>
                <a:spcPts val="0"/>
              </a:spcBef>
              <a:buSzTx/>
              <a:buNone/>
              <a:defRPr sz="2100">
                <a:uFill>
                  <a:solidFill>
                    <a:srgbClr val="000000"/>
                  </a:solidFill>
                </a:uFill>
              </a:defRPr>
            </a:pPr>
            <a:r>
              <a:t>Oponer la vida en el interior y la del exterior de la casa: crear la impresión de que todo se repite (las campanas al principio y al final) y a acentuar el </a:t>
            </a:r>
            <a:r>
              <a:rPr b="1"/>
              <a:t>tono trágico</a:t>
            </a:r>
            <a:r>
              <a:t>:</a:t>
            </a:r>
          </a:p>
          <a:p>
            <a:pPr marL="0" indent="0" algn="just" defTabSz="457200">
              <a:spcBef>
                <a:spcPts val="0"/>
              </a:spcBef>
              <a:buSzTx/>
              <a:buNone/>
              <a:defRPr sz="2100">
                <a:uFill>
                  <a:solidFill>
                    <a:srgbClr val="000000"/>
                  </a:solidFill>
                </a:uFill>
              </a:defRPr>
            </a:pPr>
          </a:p>
          <a:p>
            <a:pPr marL="0" indent="0" algn="just" defTabSz="457200">
              <a:spcBef>
                <a:spcPts val="0"/>
              </a:spcBef>
              <a:buSzTx/>
              <a:buNone/>
              <a:defRPr sz="2100">
                <a:uFill>
                  <a:solidFill>
                    <a:srgbClr val="000000"/>
                  </a:solidFill>
                </a:uFill>
              </a:defRPr>
            </a:pPr>
            <a:r>
              <a:rPr>
                <a:latin typeface="Symbol"/>
                <a:ea typeface="Symbol"/>
                <a:cs typeface="Symbol"/>
                <a:sym typeface="Symbol"/>
              </a:rPr>
              <a:t>- </a:t>
            </a:r>
            <a:r>
              <a:t>2º acto,“</a:t>
            </a:r>
            <a:r>
              <a:rPr i="1"/>
              <a:t>campanillos lejanos</a:t>
            </a:r>
            <a:r>
              <a:t>” que indican la vuelta de los segadores del campo acompañados de “</a:t>
            </a:r>
            <a:r>
              <a:rPr i="1"/>
              <a:t>panderos y carrañacas”.</a:t>
            </a:r>
            <a:endParaRPr i="1"/>
          </a:p>
          <a:p>
            <a:pPr marL="0" indent="0" algn="just" defTabSz="457200">
              <a:spcBef>
                <a:spcPts val="0"/>
              </a:spcBef>
              <a:buSzTx/>
              <a:buNone/>
              <a:defRPr sz="2100">
                <a:uFill>
                  <a:solidFill>
                    <a:srgbClr val="000000"/>
                  </a:solidFill>
                </a:uFill>
              </a:defRPr>
            </a:pPr>
          </a:p>
          <a:p>
            <a:pPr marL="0" indent="0" algn="just" defTabSz="457200">
              <a:spcBef>
                <a:spcPts val="0"/>
              </a:spcBef>
              <a:buSzTx/>
              <a:buNone/>
              <a:defRPr sz="2100">
                <a:uFill>
                  <a:solidFill>
                    <a:srgbClr val="000000"/>
                  </a:solidFill>
                </a:uFill>
              </a:defRPr>
            </a:pPr>
            <a:r>
              <a:rPr>
                <a:latin typeface="Symbol"/>
                <a:ea typeface="Symbol"/>
                <a:cs typeface="Symbol"/>
                <a:sym typeface="Symbol"/>
              </a:rPr>
              <a:t>- </a:t>
            </a:r>
            <a:r>
              <a:t>3º acto: coces contra el muro del caballo garañón (impulsos sexuales reprimidos) y las campanas del rosario o las del comienzo y final de la obra (muerte).</a:t>
            </a:r>
          </a:p>
          <a:p>
            <a:pPr marL="0" indent="0" algn="just" defTabSz="457200">
              <a:spcBef>
                <a:spcPts val="0"/>
              </a:spcBef>
              <a:buSzTx/>
              <a:buNone/>
              <a:defRPr sz="2100">
                <a:uFill>
                  <a:solidFill>
                    <a:srgbClr val="000000"/>
                  </a:solidFill>
                </a:uFill>
              </a:defRPr>
            </a:pPr>
          </a:p>
          <a:p>
            <a:pPr marL="0" indent="0" algn="just" defTabSz="457200">
              <a:spcBef>
                <a:spcPts val="0"/>
              </a:spcBef>
              <a:buSzTx/>
              <a:buNone/>
              <a:defRPr sz="2100">
                <a:uFill>
                  <a:solidFill>
                    <a:srgbClr val="000000"/>
                  </a:solidFill>
                </a:uFill>
              </a:defRPr>
            </a:pPr>
            <a:r>
              <a:rPr>
                <a:latin typeface="Symbol"/>
                <a:ea typeface="Symbol"/>
                <a:cs typeface="Symbol"/>
                <a:sym typeface="Symbol"/>
              </a:rPr>
              <a:t>- </a:t>
            </a:r>
            <a:r>
              <a:t>Los ladridos de los perros: la vigilancia inquisitiva del pueblo y auguran, al mismo tiempo, la tragedia.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otebook">
  <a:themeElements>
    <a:clrScheme name="Notebook">
      <a:dk1>
        <a:srgbClr val="000000"/>
      </a:dk1>
      <a:lt1>
        <a:srgbClr val="906D58"/>
      </a:lt1>
      <a:dk2>
        <a:srgbClr val="A7A7A7"/>
      </a:dk2>
      <a:lt2>
        <a:srgbClr val="535353"/>
      </a:lt2>
      <a:accent1>
        <a:srgbClr val="A1BD69"/>
      </a:accent1>
      <a:accent2>
        <a:srgbClr val="3694B6"/>
      </a:accent2>
      <a:accent3>
        <a:srgbClr val="9BBB59"/>
      </a:accent3>
      <a:accent4>
        <a:srgbClr val="8064A2"/>
      </a:accent4>
      <a:accent5>
        <a:srgbClr val="4BACC6"/>
      </a:accent5>
      <a:accent6>
        <a:srgbClr val="F79646"/>
      </a:accent6>
      <a:hlink>
        <a:srgbClr val="0000FF"/>
      </a:hlink>
      <a:folHlink>
        <a:srgbClr val="FF00FF"/>
      </a:folHlink>
    </a:clrScheme>
    <a:fontScheme name="Notebook">
      <a:majorFont>
        <a:latin typeface="Helvetica"/>
        <a:ea typeface="Helvetica"/>
        <a:cs typeface="Helvetica"/>
      </a:majorFont>
      <a:minorFont>
        <a:latin typeface="Helvetica Neue"/>
        <a:ea typeface="Helvetica Neue"/>
        <a:cs typeface="Helvetica Neue"/>
      </a:minorFont>
    </a:fontScheme>
    <a:fmtScheme name="Note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DE3"/>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otebook">
  <a:themeElements>
    <a:clrScheme name="Notebook">
      <a:dk1>
        <a:srgbClr val="000000"/>
      </a:dk1>
      <a:lt1>
        <a:srgbClr val="FFFFFF"/>
      </a:lt1>
      <a:dk2>
        <a:srgbClr val="A7A7A7"/>
      </a:dk2>
      <a:lt2>
        <a:srgbClr val="535353"/>
      </a:lt2>
      <a:accent1>
        <a:srgbClr val="A1BD69"/>
      </a:accent1>
      <a:accent2>
        <a:srgbClr val="3694B6"/>
      </a:accent2>
      <a:accent3>
        <a:srgbClr val="9BBB59"/>
      </a:accent3>
      <a:accent4>
        <a:srgbClr val="8064A2"/>
      </a:accent4>
      <a:accent5>
        <a:srgbClr val="4BACC6"/>
      </a:accent5>
      <a:accent6>
        <a:srgbClr val="F79646"/>
      </a:accent6>
      <a:hlink>
        <a:srgbClr val="0000FF"/>
      </a:hlink>
      <a:folHlink>
        <a:srgbClr val="FF00FF"/>
      </a:folHlink>
    </a:clrScheme>
    <a:fontScheme name="Notebook">
      <a:majorFont>
        <a:latin typeface="Helvetica"/>
        <a:ea typeface="Helvetica"/>
        <a:cs typeface="Helvetica"/>
      </a:majorFont>
      <a:minorFont>
        <a:latin typeface="Helvetica Neue"/>
        <a:ea typeface="Helvetica Neue"/>
        <a:cs typeface="Helvetica Neue"/>
      </a:minorFont>
    </a:fontScheme>
    <a:fmtScheme name="Note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DE3"/>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